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6"/>
  </p:notesMasterIdLst>
  <p:handoutMasterIdLst>
    <p:handoutMasterId r:id="rId17"/>
  </p:handoutMasterIdLst>
  <p:sldIdLst>
    <p:sldId id="256" r:id="rId3"/>
    <p:sldId id="267" r:id="rId4"/>
    <p:sldId id="266" r:id="rId5"/>
    <p:sldId id="269" r:id="rId6"/>
    <p:sldId id="257" r:id="rId7"/>
    <p:sldId id="258" r:id="rId8"/>
    <p:sldId id="272" r:id="rId9"/>
    <p:sldId id="275" r:id="rId10"/>
    <p:sldId id="260" r:id="rId11"/>
    <p:sldId id="259" r:id="rId12"/>
    <p:sldId id="270" r:id="rId13"/>
    <p:sldId id="274" r:id="rId14"/>
    <p:sldId id="271" r:id="rId1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828C67-BDD9-49EF-BDE6-232ED564A640}" type="doc">
      <dgm:prSet loTypeId="urn:microsoft.com/office/officeart/2005/8/layout/arrow2" loCatId="process" qsTypeId="urn:microsoft.com/office/officeart/2005/8/quickstyle/3d1" qsCatId="3D" csTypeId="urn:microsoft.com/office/officeart/2005/8/colors/accent1_4" csCatId="accent1" phldr="1"/>
      <dgm:spPr/>
    </dgm:pt>
    <dgm:pt modelId="{A8148A93-F4FA-4ADA-B07D-F62C2F58317A}">
      <dgm:prSet phldrT="[Text]"/>
      <dgm:spPr/>
      <dgm:t>
        <a:bodyPr/>
        <a:lstStyle/>
        <a:p>
          <a:r>
            <a:rPr lang="en-IE" dirty="0" smtClean="0"/>
            <a:t>Activation / Group Information Session</a:t>
          </a:r>
          <a:endParaRPr lang="en-IE" dirty="0"/>
        </a:p>
      </dgm:t>
    </dgm:pt>
    <dgm:pt modelId="{D61FC210-6DFD-4904-AE09-45C14B567ECD}" type="parTrans" cxnId="{2E7DFD2C-06C8-4ECE-A778-F15B4FBEB5A4}">
      <dgm:prSet/>
      <dgm:spPr/>
      <dgm:t>
        <a:bodyPr/>
        <a:lstStyle/>
        <a:p>
          <a:endParaRPr lang="en-IE"/>
        </a:p>
      </dgm:t>
    </dgm:pt>
    <dgm:pt modelId="{E99D178D-7957-481D-B664-D741D62A1B9E}" type="sibTrans" cxnId="{2E7DFD2C-06C8-4ECE-A778-F15B4FBEB5A4}">
      <dgm:prSet/>
      <dgm:spPr/>
      <dgm:t>
        <a:bodyPr/>
        <a:lstStyle/>
        <a:p>
          <a:endParaRPr lang="en-IE"/>
        </a:p>
      </dgm:t>
    </dgm:pt>
    <dgm:pt modelId="{37803A9D-9305-4606-BEAB-A30156272A7E}">
      <dgm:prSet phldrT="[Text]"/>
      <dgm:spPr/>
      <dgm:t>
        <a:bodyPr/>
        <a:lstStyle/>
        <a:p>
          <a:r>
            <a:rPr lang="en-IE" dirty="0" smtClean="0"/>
            <a:t>Profiled into Target groups 1, 2, 3.</a:t>
          </a:r>
          <a:endParaRPr lang="en-IE" dirty="0"/>
        </a:p>
      </dgm:t>
    </dgm:pt>
    <dgm:pt modelId="{DDFB89EE-C55F-4A50-B414-3B559CD94F6E}" type="parTrans" cxnId="{962794F2-6088-4F73-9F47-FDDC37EE1425}">
      <dgm:prSet/>
      <dgm:spPr/>
      <dgm:t>
        <a:bodyPr/>
        <a:lstStyle/>
        <a:p>
          <a:endParaRPr lang="en-IE"/>
        </a:p>
      </dgm:t>
    </dgm:pt>
    <dgm:pt modelId="{4F01DDD3-1111-4DCF-9E46-3A601D38A3DF}" type="sibTrans" cxnId="{962794F2-6088-4F73-9F47-FDDC37EE1425}">
      <dgm:prSet/>
      <dgm:spPr/>
      <dgm:t>
        <a:bodyPr/>
        <a:lstStyle/>
        <a:p>
          <a:endParaRPr lang="en-IE"/>
        </a:p>
      </dgm:t>
    </dgm:pt>
    <dgm:pt modelId="{0243B69F-A250-454B-AE08-5FC71AE6D1E5}">
      <dgm:prSet phldrT="[Text]"/>
      <dgm:spPr/>
      <dgm:t>
        <a:bodyPr/>
        <a:lstStyle/>
        <a:p>
          <a:r>
            <a:rPr lang="en-IE" dirty="0" smtClean="0"/>
            <a:t>Referral to BJC Guidance Team: Individualised assessment of need. Steps in the guidance process adapted relative to need</a:t>
          </a:r>
          <a:endParaRPr lang="en-IE" dirty="0"/>
        </a:p>
      </dgm:t>
    </dgm:pt>
    <dgm:pt modelId="{639A79A8-4FE6-4508-AACA-B7EBBD39F73B}" type="parTrans" cxnId="{70F4AA37-A1AD-49FA-9D44-FB22F0779D59}">
      <dgm:prSet/>
      <dgm:spPr/>
      <dgm:t>
        <a:bodyPr/>
        <a:lstStyle/>
        <a:p>
          <a:endParaRPr lang="en-IE"/>
        </a:p>
      </dgm:t>
    </dgm:pt>
    <dgm:pt modelId="{3FEACD61-360A-4D79-BE9A-B71F123C95B4}" type="sibTrans" cxnId="{70F4AA37-A1AD-49FA-9D44-FB22F0779D59}">
      <dgm:prSet/>
      <dgm:spPr/>
      <dgm:t>
        <a:bodyPr/>
        <a:lstStyle/>
        <a:p>
          <a:endParaRPr lang="en-IE"/>
        </a:p>
      </dgm:t>
    </dgm:pt>
    <dgm:pt modelId="{F6D25EC6-DB02-4306-9529-47311FA7C15F}">
      <dgm:prSet phldrT="[Text]"/>
      <dgm:spPr/>
      <dgm:t>
        <a:bodyPr/>
        <a:lstStyle/>
        <a:p>
          <a:r>
            <a:rPr lang="en-IE" dirty="0" smtClean="0"/>
            <a:t>Career Action Plan</a:t>
          </a:r>
          <a:endParaRPr lang="en-IE" dirty="0"/>
        </a:p>
      </dgm:t>
    </dgm:pt>
    <dgm:pt modelId="{87959EB8-7603-419F-ACA3-E6BC72266984}" type="parTrans" cxnId="{B076B56F-9C38-4709-B02D-5079F110B975}">
      <dgm:prSet/>
      <dgm:spPr/>
      <dgm:t>
        <a:bodyPr/>
        <a:lstStyle/>
        <a:p>
          <a:endParaRPr lang="en-IE"/>
        </a:p>
      </dgm:t>
    </dgm:pt>
    <dgm:pt modelId="{D8A0D10C-A90B-403A-A84A-15351CC417BC}" type="sibTrans" cxnId="{B076B56F-9C38-4709-B02D-5079F110B975}">
      <dgm:prSet/>
      <dgm:spPr/>
      <dgm:t>
        <a:bodyPr/>
        <a:lstStyle/>
        <a:p>
          <a:endParaRPr lang="en-IE"/>
        </a:p>
      </dgm:t>
    </dgm:pt>
    <dgm:pt modelId="{5AE26535-FD07-41FA-9890-51C944E4DB7C}">
      <dgm:prSet phldrT="[Text]"/>
      <dgm:spPr/>
      <dgm:t>
        <a:bodyPr/>
        <a:lstStyle/>
        <a:p>
          <a:endParaRPr lang="en-IE" dirty="0"/>
        </a:p>
      </dgm:t>
    </dgm:pt>
    <dgm:pt modelId="{9D710FA7-0C73-4272-9D57-C2BEA67C6611}" type="parTrans" cxnId="{B0E55631-6FE4-4B40-B949-BA1A3F12FE5F}">
      <dgm:prSet/>
      <dgm:spPr/>
      <dgm:t>
        <a:bodyPr/>
        <a:lstStyle/>
        <a:p>
          <a:endParaRPr lang="en-IE"/>
        </a:p>
      </dgm:t>
    </dgm:pt>
    <dgm:pt modelId="{DB77E9D8-0EEF-483F-82B2-02C8EFB8C15F}" type="sibTrans" cxnId="{B0E55631-6FE4-4B40-B949-BA1A3F12FE5F}">
      <dgm:prSet/>
      <dgm:spPr/>
      <dgm:t>
        <a:bodyPr/>
        <a:lstStyle/>
        <a:p>
          <a:endParaRPr lang="en-IE"/>
        </a:p>
      </dgm:t>
    </dgm:pt>
    <dgm:pt modelId="{3B144DE8-31FC-4DE7-B473-0480B4C6EB9A}">
      <dgm:prSet phldrT="[Text]"/>
      <dgm:spPr/>
      <dgm:t>
        <a:bodyPr/>
        <a:lstStyle/>
        <a:p>
          <a:r>
            <a:rPr lang="en-IE" dirty="0" smtClean="0"/>
            <a:t>Quality Offer</a:t>
          </a:r>
          <a:endParaRPr lang="en-IE" dirty="0"/>
        </a:p>
      </dgm:t>
    </dgm:pt>
    <dgm:pt modelId="{B5AD8E66-E33F-4926-BAB1-B200A667D0AD}" type="parTrans" cxnId="{67439960-6516-4B39-BAA0-952D254FF0D0}">
      <dgm:prSet/>
      <dgm:spPr/>
      <dgm:t>
        <a:bodyPr/>
        <a:lstStyle/>
        <a:p>
          <a:endParaRPr lang="en-IE"/>
        </a:p>
      </dgm:t>
    </dgm:pt>
    <dgm:pt modelId="{A3BF31AB-9719-43DB-9B55-6B74EBE0B437}" type="sibTrans" cxnId="{67439960-6516-4B39-BAA0-952D254FF0D0}">
      <dgm:prSet/>
      <dgm:spPr/>
      <dgm:t>
        <a:bodyPr/>
        <a:lstStyle/>
        <a:p>
          <a:endParaRPr lang="en-IE"/>
        </a:p>
      </dgm:t>
    </dgm:pt>
    <dgm:pt modelId="{9E5D264C-DF9F-4CBA-B50D-6B14FD878106}" type="pres">
      <dgm:prSet presAssocID="{28828C67-BDD9-49EF-BDE6-232ED564A640}" presName="arrowDiagram" presStyleCnt="0">
        <dgm:presLayoutVars>
          <dgm:chMax val="5"/>
          <dgm:dir/>
          <dgm:resizeHandles val="exact"/>
        </dgm:presLayoutVars>
      </dgm:prSet>
      <dgm:spPr/>
    </dgm:pt>
    <dgm:pt modelId="{94D18AA7-00FA-45C4-BA4F-AB35F10FE07B}" type="pres">
      <dgm:prSet presAssocID="{28828C67-BDD9-49EF-BDE6-232ED564A640}" presName="arrow" presStyleLbl="bgShp" presStyleIdx="0" presStyleCnt="1"/>
      <dgm:spPr/>
      <dgm:t>
        <a:bodyPr/>
        <a:lstStyle/>
        <a:p>
          <a:endParaRPr lang="en-IE"/>
        </a:p>
      </dgm:t>
    </dgm:pt>
    <dgm:pt modelId="{2D51E203-E732-4A3D-844D-F88E8266CCB9}" type="pres">
      <dgm:prSet presAssocID="{28828C67-BDD9-49EF-BDE6-232ED564A640}" presName="arrowDiagram5" presStyleCnt="0"/>
      <dgm:spPr/>
    </dgm:pt>
    <dgm:pt modelId="{A0126C5E-7CF5-4BAC-A1BE-8037A323E3EF}" type="pres">
      <dgm:prSet presAssocID="{A8148A93-F4FA-4ADA-B07D-F62C2F58317A}" presName="bullet5a" presStyleLbl="node1" presStyleIdx="0" presStyleCnt="5"/>
      <dgm:spPr/>
    </dgm:pt>
    <dgm:pt modelId="{ECECC1BF-EF7A-4634-A4BF-683D6A2790FD}" type="pres">
      <dgm:prSet presAssocID="{A8148A93-F4FA-4ADA-B07D-F62C2F58317A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D6E69110-B5F4-47BD-83CB-90CDD523C479}" type="pres">
      <dgm:prSet presAssocID="{37803A9D-9305-4606-BEAB-A30156272A7E}" presName="bullet5b" presStyleLbl="node1" presStyleIdx="1" presStyleCnt="5"/>
      <dgm:spPr/>
    </dgm:pt>
    <dgm:pt modelId="{C3F25287-80F4-4520-AA87-B230E2400390}" type="pres">
      <dgm:prSet presAssocID="{37803A9D-9305-4606-BEAB-A30156272A7E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D05D9137-7A23-4203-BFD3-315CC28FB562}" type="pres">
      <dgm:prSet presAssocID="{0243B69F-A250-454B-AE08-5FC71AE6D1E5}" presName="bullet5c" presStyleLbl="node1" presStyleIdx="2" presStyleCnt="5"/>
      <dgm:spPr/>
    </dgm:pt>
    <dgm:pt modelId="{C3B5997D-8DA1-48B1-99BA-030771935838}" type="pres">
      <dgm:prSet presAssocID="{0243B69F-A250-454B-AE08-5FC71AE6D1E5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99F6254-4A3F-4069-8220-4FE1789E9B44}" type="pres">
      <dgm:prSet presAssocID="{F6D25EC6-DB02-4306-9529-47311FA7C15F}" presName="bullet5d" presStyleLbl="node1" presStyleIdx="3" presStyleCnt="5"/>
      <dgm:spPr/>
    </dgm:pt>
    <dgm:pt modelId="{6A232B79-244D-4F2A-8088-A5CCD2C0A716}" type="pres">
      <dgm:prSet presAssocID="{F6D25EC6-DB02-4306-9529-47311FA7C15F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AB0D236A-45D4-48FF-82F5-C4D525DD4A5F}" type="pres">
      <dgm:prSet presAssocID="{3B144DE8-31FC-4DE7-B473-0480B4C6EB9A}" presName="bullet5e" presStyleLbl="node1" presStyleIdx="4" presStyleCnt="5"/>
      <dgm:spPr/>
    </dgm:pt>
    <dgm:pt modelId="{4558FFFF-FFC0-4D3B-A46E-BE029C9A797F}" type="pres">
      <dgm:prSet presAssocID="{3B144DE8-31FC-4DE7-B473-0480B4C6EB9A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7AB4F731-CE2A-4BFA-B411-1CEE78836E42}" type="presOf" srcId="{28828C67-BDD9-49EF-BDE6-232ED564A640}" destId="{9E5D264C-DF9F-4CBA-B50D-6B14FD878106}" srcOrd="0" destOrd="0" presId="urn:microsoft.com/office/officeart/2005/8/layout/arrow2"/>
    <dgm:cxn modelId="{F9391DC7-5012-4F84-BBA9-0EF486BB57B0}" type="presOf" srcId="{A8148A93-F4FA-4ADA-B07D-F62C2F58317A}" destId="{ECECC1BF-EF7A-4634-A4BF-683D6A2790FD}" srcOrd="0" destOrd="0" presId="urn:microsoft.com/office/officeart/2005/8/layout/arrow2"/>
    <dgm:cxn modelId="{2E7DFD2C-06C8-4ECE-A778-F15B4FBEB5A4}" srcId="{28828C67-BDD9-49EF-BDE6-232ED564A640}" destId="{A8148A93-F4FA-4ADA-B07D-F62C2F58317A}" srcOrd="0" destOrd="0" parTransId="{D61FC210-6DFD-4904-AE09-45C14B567ECD}" sibTransId="{E99D178D-7957-481D-B664-D741D62A1B9E}"/>
    <dgm:cxn modelId="{1CA10220-320E-4C3C-85E3-EA1B0DEB25EB}" type="presOf" srcId="{37803A9D-9305-4606-BEAB-A30156272A7E}" destId="{C3F25287-80F4-4520-AA87-B230E2400390}" srcOrd="0" destOrd="0" presId="urn:microsoft.com/office/officeart/2005/8/layout/arrow2"/>
    <dgm:cxn modelId="{405A5AE3-C526-4A17-B2D9-DA4FF427CCF8}" type="presOf" srcId="{F6D25EC6-DB02-4306-9529-47311FA7C15F}" destId="{6A232B79-244D-4F2A-8088-A5CCD2C0A716}" srcOrd="0" destOrd="0" presId="urn:microsoft.com/office/officeart/2005/8/layout/arrow2"/>
    <dgm:cxn modelId="{89694392-C064-4166-8A45-C29548977258}" type="presOf" srcId="{3B144DE8-31FC-4DE7-B473-0480B4C6EB9A}" destId="{4558FFFF-FFC0-4D3B-A46E-BE029C9A797F}" srcOrd="0" destOrd="0" presId="urn:microsoft.com/office/officeart/2005/8/layout/arrow2"/>
    <dgm:cxn modelId="{B0E55631-6FE4-4B40-B949-BA1A3F12FE5F}" srcId="{28828C67-BDD9-49EF-BDE6-232ED564A640}" destId="{5AE26535-FD07-41FA-9890-51C944E4DB7C}" srcOrd="5" destOrd="0" parTransId="{9D710FA7-0C73-4272-9D57-C2BEA67C6611}" sibTransId="{DB77E9D8-0EEF-483F-82B2-02C8EFB8C15F}"/>
    <dgm:cxn modelId="{67439960-6516-4B39-BAA0-952D254FF0D0}" srcId="{28828C67-BDD9-49EF-BDE6-232ED564A640}" destId="{3B144DE8-31FC-4DE7-B473-0480B4C6EB9A}" srcOrd="4" destOrd="0" parTransId="{B5AD8E66-E33F-4926-BAB1-B200A667D0AD}" sibTransId="{A3BF31AB-9719-43DB-9B55-6B74EBE0B437}"/>
    <dgm:cxn modelId="{70F4AA37-A1AD-49FA-9D44-FB22F0779D59}" srcId="{28828C67-BDD9-49EF-BDE6-232ED564A640}" destId="{0243B69F-A250-454B-AE08-5FC71AE6D1E5}" srcOrd="2" destOrd="0" parTransId="{639A79A8-4FE6-4508-AACA-B7EBBD39F73B}" sibTransId="{3FEACD61-360A-4D79-BE9A-B71F123C95B4}"/>
    <dgm:cxn modelId="{A6883B38-3C6A-4A0A-B436-66D678C5D74B}" type="presOf" srcId="{0243B69F-A250-454B-AE08-5FC71AE6D1E5}" destId="{C3B5997D-8DA1-48B1-99BA-030771935838}" srcOrd="0" destOrd="0" presId="urn:microsoft.com/office/officeart/2005/8/layout/arrow2"/>
    <dgm:cxn modelId="{962794F2-6088-4F73-9F47-FDDC37EE1425}" srcId="{28828C67-BDD9-49EF-BDE6-232ED564A640}" destId="{37803A9D-9305-4606-BEAB-A30156272A7E}" srcOrd="1" destOrd="0" parTransId="{DDFB89EE-C55F-4A50-B414-3B559CD94F6E}" sibTransId="{4F01DDD3-1111-4DCF-9E46-3A601D38A3DF}"/>
    <dgm:cxn modelId="{B076B56F-9C38-4709-B02D-5079F110B975}" srcId="{28828C67-BDD9-49EF-BDE6-232ED564A640}" destId="{F6D25EC6-DB02-4306-9529-47311FA7C15F}" srcOrd="3" destOrd="0" parTransId="{87959EB8-7603-419F-ACA3-E6BC72266984}" sibTransId="{D8A0D10C-A90B-403A-A84A-15351CC417BC}"/>
    <dgm:cxn modelId="{FBB03547-3691-4D66-BF2A-2BDD60F27EAB}" type="presParOf" srcId="{9E5D264C-DF9F-4CBA-B50D-6B14FD878106}" destId="{94D18AA7-00FA-45C4-BA4F-AB35F10FE07B}" srcOrd="0" destOrd="0" presId="urn:microsoft.com/office/officeart/2005/8/layout/arrow2"/>
    <dgm:cxn modelId="{71CDBF08-3A1D-489B-A5EF-B35C6B7DE874}" type="presParOf" srcId="{9E5D264C-DF9F-4CBA-B50D-6B14FD878106}" destId="{2D51E203-E732-4A3D-844D-F88E8266CCB9}" srcOrd="1" destOrd="0" presId="urn:microsoft.com/office/officeart/2005/8/layout/arrow2"/>
    <dgm:cxn modelId="{37E240F5-420E-48E9-9F08-6F772C303DE2}" type="presParOf" srcId="{2D51E203-E732-4A3D-844D-F88E8266CCB9}" destId="{A0126C5E-7CF5-4BAC-A1BE-8037A323E3EF}" srcOrd="0" destOrd="0" presId="urn:microsoft.com/office/officeart/2005/8/layout/arrow2"/>
    <dgm:cxn modelId="{920BF2C1-2F64-4909-8F45-9117D4A87009}" type="presParOf" srcId="{2D51E203-E732-4A3D-844D-F88E8266CCB9}" destId="{ECECC1BF-EF7A-4634-A4BF-683D6A2790FD}" srcOrd="1" destOrd="0" presId="urn:microsoft.com/office/officeart/2005/8/layout/arrow2"/>
    <dgm:cxn modelId="{F43BF236-D4AD-428E-A921-A7FD610FD9DA}" type="presParOf" srcId="{2D51E203-E732-4A3D-844D-F88E8266CCB9}" destId="{D6E69110-B5F4-47BD-83CB-90CDD523C479}" srcOrd="2" destOrd="0" presId="urn:microsoft.com/office/officeart/2005/8/layout/arrow2"/>
    <dgm:cxn modelId="{61EE5C55-ACB3-47CC-967D-45899122B25F}" type="presParOf" srcId="{2D51E203-E732-4A3D-844D-F88E8266CCB9}" destId="{C3F25287-80F4-4520-AA87-B230E2400390}" srcOrd="3" destOrd="0" presId="urn:microsoft.com/office/officeart/2005/8/layout/arrow2"/>
    <dgm:cxn modelId="{8CDF40AF-5066-4790-8A4F-B99B844A1B60}" type="presParOf" srcId="{2D51E203-E732-4A3D-844D-F88E8266CCB9}" destId="{D05D9137-7A23-4203-BFD3-315CC28FB562}" srcOrd="4" destOrd="0" presId="urn:microsoft.com/office/officeart/2005/8/layout/arrow2"/>
    <dgm:cxn modelId="{2C6F793D-78C6-47B8-B752-AD32C04D2091}" type="presParOf" srcId="{2D51E203-E732-4A3D-844D-F88E8266CCB9}" destId="{C3B5997D-8DA1-48B1-99BA-030771935838}" srcOrd="5" destOrd="0" presId="urn:microsoft.com/office/officeart/2005/8/layout/arrow2"/>
    <dgm:cxn modelId="{18CFD358-813E-4A0F-90EC-F1081A95CBCD}" type="presParOf" srcId="{2D51E203-E732-4A3D-844D-F88E8266CCB9}" destId="{399F6254-4A3F-4069-8220-4FE1789E9B44}" srcOrd="6" destOrd="0" presId="urn:microsoft.com/office/officeart/2005/8/layout/arrow2"/>
    <dgm:cxn modelId="{2C45B6FB-43C2-45B8-85FE-AA0266583555}" type="presParOf" srcId="{2D51E203-E732-4A3D-844D-F88E8266CCB9}" destId="{6A232B79-244D-4F2A-8088-A5CCD2C0A716}" srcOrd="7" destOrd="0" presId="urn:microsoft.com/office/officeart/2005/8/layout/arrow2"/>
    <dgm:cxn modelId="{238B2A62-E3AF-49E8-8469-170DD8BDC94B}" type="presParOf" srcId="{2D51E203-E732-4A3D-844D-F88E8266CCB9}" destId="{AB0D236A-45D4-48FF-82F5-C4D525DD4A5F}" srcOrd="8" destOrd="0" presId="urn:microsoft.com/office/officeart/2005/8/layout/arrow2"/>
    <dgm:cxn modelId="{C324EEB4-430F-432D-A909-CCA5F39B070A}" type="presParOf" srcId="{2D51E203-E732-4A3D-844D-F88E8266CCB9}" destId="{4558FFFF-FFC0-4D3B-A46E-BE029C9A797F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96DB92-5580-44E4-AA1A-16650CF98177}" type="doc">
      <dgm:prSet loTypeId="urn:microsoft.com/office/officeart/2005/8/layout/hProcess9" loCatId="process" qsTypeId="urn:microsoft.com/office/officeart/2005/8/quickstyle/simple1" qsCatId="simple" csTypeId="urn:microsoft.com/office/officeart/2005/8/colors/accent0_2" csCatId="mainScheme" phldr="1"/>
      <dgm:spPr/>
    </dgm:pt>
    <dgm:pt modelId="{4FB1FD9C-5431-4901-802C-8E8219E2A50E}">
      <dgm:prSet phldrT="[Text]"/>
      <dgm:spPr/>
      <dgm:t>
        <a:bodyPr/>
        <a:lstStyle/>
        <a:p>
          <a:r>
            <a:rPr lang="en-IE" dirty="0" smtClean="0"/>
            <a:t>Increase</a:t>
          </a:r>
        </a:p>
        <a:p>
          <a:r>
            <a:rPr lang="en-IE" dirty="0" smtClean="0"/>
            <a:t>Self Awareness</a:t>
          </a:r>
          <a:endParaRPr lang="en-IE" dirty="0"/>
        </a:p>
      </dgm:t>
    </dgm:pt>
    <dgm:pt modelId="{2D7A6CB6-8314-42CD-8734-4EA3556EECFD}" type="parTrans" cxnId="{A1D5D579-0934-48B3-880D-EF535C08A418}">
      <dgm:prSet/>
      <dgm:spPr/>
      <dgm:t>
        <a:bodyPr/>
        <a:lstStyle/>
        <a:p>
          <a:endParaRPr lang="en-IE"/>
        </a:p>
      </dgm:t>
    </dgm:pt>
    <dgm:pt modelId="{835C8E4D-24BB-4177-B7D6-1FFB36170F7A}" type="sibTrans" cxnId="{A1D5D579-0934-48B3-880D-EF535C08A418}">
      <dgm:prSet/>
      <dgm:spPr/>
      <dgm:t>
        <a:bodyPr/>
        <a:lstStyle/>
        <a:p>
          <a:endParaRPr lang="en-IE"/>
        </a:p>
      </dgm:t>
    </dgm:pt>
    <dgm:pt modelId="{0F921ACA-6BF8-4336-B036-D0AF5EC19551}">
      <dgm:prSet phldrT="[Text]"/>
      <dgm:spPr/>
      <dgm:t>
        <a:bodyPr/>
        <a:lstStyle/>
        <a:p>
          <a:r>
            <a:rPr lang="en-IE" dirty="0" smtClean="0"/>
            <a:t>Improve </a:t>
          </a:r>
        </a:p>
        <a:p>
          <a:r>
            <a:rPr lang="en-IE" dirty="0" smtClean="0"/>
            <a:t>Self Esteem</a:t>
          </a:r>
          <a:endParaRPr lang="en-IE" dirty="0"/>
        </a:p>
      </dgm:t>
    </dgm:pt>
    <dgm:pt modelId="{FDE55274-9F73-4938-AE82-B6DCB09092D1}" type="parTrans" cxnId="{7B96F5DF-9683-4B66-8751-A9B340168A20}">
      <dgm:prSet/>
      <dgm:spPr/>
      <dgm:t>
        <a:bodyPr/>
        <a:lstStyle/>
        <a:p>
          <a:endParaRPr lang="en-IE"/>
        </a:p>
      </dgm:t>
    </dgm:pt>
    <dgm:pt modelId="{A7CA8935-7D57-41E2-896E-FA3C0FD31F01}" type="sibTrans" cxnId="{7B96F5DF-9683-4B66-8751-A9B340168A20}">
      <dgm:prSet/>
      <dgm:spPr/>
      <dgm:t>
        <a:bodyPr/>
        <a:lstStyle/>
        <a:p>
          <a:endParaRPr lang="en-IE"/>
        </a:p>
      </dgm:t>
    </dgm:pt>
    <dgm:pt modelId="{955090A7-546F-4DC6-B14D-9C3C06BC9FD5}">
      <dgm:prSet phldrT="[Text]"/>
      <dgm:spPr/>
      <dgm:t>
        <a:bodyPr/>
        <a:lstStyle/>
        <a:p>
          <a:endParaRPr lang="en-IE" dirty="0" smtClean="0"/>
        </a:p>
        <a:p>
          <a:r>
            <a:rPr lang="en-IE" dirty="0" smtClean="0"/>
            <a:t>Build </a:t>
          </a:r>
        </a:p>
        <a:p>
          <a:r>
            <a:rPr lang="en-IE" dirty="0" smtClean="0"/>
            <a:t>Career Self Efficacy</a:t>
          </a:r>
          <a:endParaRPr lang="en-IE" dirty="0"/>
        </a:p>
      </dgm:t>
    </dgm:pt>
    <dgm:pt modelId="{F8B556A4-C239-40E5-8647-B89C4625FC5A}" type="parTrans" cxnId="{1C62120D-64FC-4F97-9015-2A7F74F60897}">
      <dgm:prSet/>
      <dgm:spPr/>
      <dgm:t>
        <a:bodyPr/>
        <a:lstStyle/>
        <a:p>
          <a:endParaRPr lang="en-IE"/>
        </a:p>
      </dgm:t>
    </dgm:pt>
    <dgm:pt modelId="{D40EC2A2-4C0A-4CF2-A291-B0412A94C1F8}" type="sibTrans" cxnId="{1C62120D-64FC-4F97-9015-2A7F74F60897}">
      <dgm:prSet/>
      <dgm:spPr/>
      <dgm:t>
        <a:bodyPr/>
        <a:lstStyle/>
        <a:p>
          <a:endParaRPr lang="en-IE"/>
        </a:p>
      </dgm:t>
    </dgm:pt>
    <dgm:pt modelId="{CA99EE0B-AA68-4ED6-91D0-1D9422B5AAE1}">
      <dgm:prSet phldrT="[Text]"/>
      <dgm:spPr/>
      <dgm:t>
        <a:bodyPr/>
        <a:lstStyle/>
        <a:p>
          <a:endParaRPr lang="en-IE" dirty="0" smtClean="0"/>
        </a:p>
        <a:p>
          <a:r>
            <a:rPr lang="en-IE" dirty="0" smtClean="0"/>
            <a:t>Resilient</a:t>
          </a:r>
        </a:p>
        <a:p>
          <a:r>
            <a:rPr lang="en-IE" dirty="0" smtClean="0"/>
            <a:t> in Labour Market</a:t>
          </a:r>
        </a:p>
        <a:p>
          <a:endParaRPr lang="en-IE" dirty="0"/>
        </a:p>
      </dgm:t>
    </dgm:pt>
    <dgm:pt modelId="{7C42C5F4-3F42-4FC2-8149-A48EB8539057}" type="parTrans" cxnId="{67DE5594-A632-4F96-9360-AC8D447340C0}">
      <dgm:prSet/>
      <dgm:spPr/>
      <dgm:t>
        <a:bodyPr/>
        <a:lstStyle/>
        <a:p>
          <a:endParaRPr lang="en-IE"/>
        </a:p>
      </dgm:t>
    </dgm:pt>
    <dgm:pt modelId="{90454611-A8FF-4859-9EA4-4F739688C491}" type="sibTrans" cxnId="{67DE5594-A632-4F96-9360-AC8D447340C0}">
      <dgm:prSet/>
      <dgm:spPr/>
      <dgm:t>
        <a:bodyPr/>
        <a:lstStyle/>
        <a:p>
          <a:endParaRPr lang="en-IE"/>
        </a:p>
      </dgm:t>
    </dgm:pt>
    <dgm:pt modelId="{44F2747F-6B6E-4200-A906-F5B4B7BD3CF3}" type="pres">
      <dgm:prSet presAssocID="{EE96DB92-5580-44E4-AA1A-16650CF98177}" presName="CompostProcess" presStyleCnt="0">
        <dgm:presLayoutVars>
          <dgm:dir/>
          <dgm:resizeHandles val="exact"/>
        </dgm:presLayoutVars>
      </dgm:prSet>
      <dgm:spPr/>
    </dgm:pt>
    <dgm:pt modelId="{DD4882A0-8A19-4BF1-AF98-2542CAA559C1}" type="pres">
      <dgm:prSet presAssocID="{EE96DB92-5580-44E4-AA1A-16650CF98177}" presName="arrow" presStyleLbl="bgShp" presStyleIdx="0" presStyleCnt="1"/>
      <dgm:spPr/>
    </dgm:pt>
    <dgm:pt modelId="{B7A1A92F-2DEC-45D0-A649-B1C2ABBAD45B}" type="pres">
      <dgm:prSet presAssocID="{EE96DB92-5580-44E4-AA1A-16650CF98177}" presName="linearProcess" presStyleCnt="0"/>
      <dgm:spPr/>
    </dgm:pt>
    <dgm:pt modelId="{CE6F774D-112B-48A4-9FB3-283652E44DAD}" type="pres">
      <dgm:prSet presAssocID="{4FB1FD9C-5431-4901-802C-8E8219E2A50E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428DA19-60F8-4A18-9BA5-F08DBF1A9FF4}" type="pres">
      <dgm:prSet presAssocID="{835C8E4D-24BB-4177-B7D6-1FFB36170F7A}" presName="sibTrans" presStyleCnt="0"/>
      <dgm:spPr/>
    </dgm:pt>
    <dgm:pt modelId="{3F339A7F-15CF-48C9-99F7-7B81A324FCDA}" type="pres">
      <dgm:prSet presAssocID="{0F921ACA-6BF8-4336-B036-D0AF5EC19551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E87228FE-1A56-46D6-A50B-2A3483700D67}" type="pres">
      <dgm:prSet presAssocID="{A7CA8935-7D57-41E2-896E-FA3C0FD31F01}" presName="sibTrans" presStyleCnt="0"/>
      <dgm:spPr/>
    </dgm:pt>
    <dgm:pt modelId="{D26B7860-E6AB-4F00-8E9F-35AA74F6298A}" type="pres">
      <dgm:prSet presAssocID="{955090A7-546F-4DC6-B14D-9C3C06BC9FD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699BA144-322F-4A30-9430-3A23CE84088B}" type="pres">
      <dgm:prSet presAssocID="{D40EC2A2-4C0A-4CF2-A291-B0412A94C1F8}" presName="sibTrans" presStyleCnt="0"/>
      <dgm:spPr/>
    </dgm:pt>
    <dgm:pt modelId="{0AB6759E-4C5B-466F-B16D-B7B50840CD88}" type="pres">
      <dgm:prSet presAssocID="{CA99EE0B-AA68-4ED6-91D0-1D9422B5AAE1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FD6645BC-EB6F-4E45-A2B7-4226FE3D557D}" type="presOf" srcId="{0F921ACA-6BF8-4336-B036-D0AF5EC19551}" destId="{3F339A7F-15CF-48C9-99F7-7B81A324FCDA}" srcOrd="0" destOrd="0" presId="urn:microsoft.com/office/officeart/2005/8/layout/hProcess9"/>
    <dgm:cxn modelId="{A1D5D579-0934-48B3-880D-EF535C08A418}" srcId="{EE96DB92-5580-44E4-AA1A-16650CF98177}" destId="{4FB1FD9C-5431-4901-802C-8E8219E2A50E}" srcOrd="0" destOrd="0" parTransId="{2D7A6CB6-8314-42CD-8734-4EA3556EECFD}" sibTransId="{835C8E4D-24BB-4177-B7D6-1FFB36170F7A}"/>
    <dgm:cxn modelId="{1C62120D-64FC-4F97-9015-2A7F74F60897}" srcId="{EE96DB92-5580-44E4-AA1A-16650CF98177}" destId="{955090A7-546F-4DC6-B14D-9C3C06BC9FD5}" srcOrd="2" destOrd="0" parTransId="{F8B556A4-C239-40E5-8647-B89C4625FC5A}" sibTransId="{D40EC2A2-4C0A-4CF2-A291-B0412A94C1F8}"/>
    <dgm:cxn modelId="{ECAB41B7-775F-46C9-B2D3-A63BF41311B5}" type="presOf" srcId="{4FB1FD9C-5431-4901-802C-8E8219E2A50E}" destId="{CE6F774D-112B-48A4-9FB3-283652E44DAD}" srcOrd="0" destOrd="0" presId="urn:microsoft.com/office/officeart/2005/8/layout/hProcess9"/>
    <dgm:cxn modelId="{AA734BE4-3860-487A-A4C7-108EF717EBA5}" type="presOf" srcId="{EE96DB92-5580-44E4-AA1A-16650CF98177}" destId="{44F2747F-6B6E-4200-A906-F5B4B7BD3CF3}" srcOrd="0" destOrd="0" presId="urn:microsoft.com/office/officeart/2005/8/layout/hProcess9"/>
    <dgm:cxn modelId="{7B96F5DF-9683-4B66-8751-A9B340168A20}" srcId="{EE96DB92-5580-44E4-AA1A-16650CF98177}" destId="{0F921ACA-6BF8-4336-B036-D0AF5EC19551}" srcOrd="1" destOrd="0" parTransId="{FDE55274-9F73-4938-AE82-B6DCB09092D1}" sibTransId="{A7CA8935-7D57-41E2-896E-FA3C0FD31F01}"/>
    <dgm:cxn modelId="{E0972F5A-8EEE-4C9E-81B2-6449BD6E3466}" type="presOf" srcId="{CA99EE0B-AA68-4ED6-91D0-1D9422B5AAE1}" destId="{0AB6759E-4C5B-466F-B16D-B7B50840CD88}" srcOrd="0" destOrd="0" presId="urn:microsoft.com/office/officeart/2005/8/layout/hProcess9"/>
    <dgm:cxn modelId="{67DE5594-A632-4F96-9360-AC8D447340C0}" srcId="{EE96DB92-5580-44E4-AA1A-16650CF98177}" destId="{CA99EE0B-AA68-4ED6-91D0-1D9422B5AAE1}" srcOrd="3" destOrd="0" parTransId="{7C42C5F4-3F42-4FC2-8149-A48EB8539057}" sibTransId="{90454611-A8FF-4859-9EA4-4F739688C491}"/>
    <dgm:cxn modelId="{00909304-09EE-4A0A-A93E-126EEC2626F3}" type="presOf" srcId="{955090A7-546F-4DC6-B14D-9C3C06BC9FD5}" destId="{D26B7860-E6AB-4F00-8E9F-35AA74F6298A}" srcOrd="0" destOrd="0" presId="urn:microsoft.com/office/officeart/2005/8/layout/hProcess9"/>
    <dgm:cxn modelId="{DBD897AB-0045-4EB4-833E-258F57B1A06E}" type="presParOf" srcId="{44F2747F-6B6E-4200-A906-F5B4B7BD3CF3}" destId="{DD4882A0-8A19-4BF1-AF98-2542CAA559C1}" srcOrd="0" destOrd="0" presId="urn:microsoft.com/office/officeart/2005/8/layout/hProcess9"/>
    <dgm:cxn modelId="{540EB26E-8B3D-49AA-980B-2B305DFFFC3D}" type="presParOf" srcId="{44F2747F-6B6E-4200-A906-F5B4B7BD3CF3}" destId="{B7A1A92F-2DEC-45D0-A649-B1C2ABBAD45B}" srcOrd="1" destOrd="0" presId="urn:microsoft.com/office/officeart/2005/8/layout/hProcess9"/>
    <dgm:cxn modelId="{86CAF01D-4C8F-44C4-B1BF-CA2BC37B3033}" type="presParOf" srcId="{B7A1A92F-2DEC-45D0-A649-B1C2ABBAD45B}" destId="{CE6F774D-112B-48A4-9FB3-283652E44DAD}" srcOrd="0" destOrd="0" presId="urn:microsoft.com/office/officeart/2005/8/layout/hProcess9"/>
    <dgm:cxn modelId="{4A97F679-0D8D-40CA-8434-B175D1E929B4}" type="presParOf" srcId="{B7A1A92F-2DEC-45D0-A649-B1C2ABBAD45B}" destId="{B428DA19-60F8-4A18-9BA5-F08DBF1A9FF4}" srcOrd="1" destOrd="0" presId="urn:microsoft.com/office/officeart/2005/8/layout/hProcess9"/>
    <dgm:cxn modelId="{A09BAF94-3AFF-43A1-B6F6-988944855C9B}" type="presParOf" srcId="{B7A1A92F-2DEC-45D0-A649-B1C2ABBAD45B}" destId="{3F339A7F-15CF-48C9-99F7-7B81A324FCDA}" srcOrd="2" destOrd="0" presId="urn:microsoft.com/office/officeart/2005/8/layout/hProcess9"/>
    <dgm:cxn modelId="{B97E3994-53E2-49AB-BFE0-918CFBAE3B45}" type="presParOf" srcId="{B7A1A92F-2DEC-45D0-A649-B1C2ABBAD45B}" destId="{E87228FE-1A56-46D6-A50B-2A3483700D67}" srcOrd="3" destOrd="0" presId="urn:microsoft.com/office/officeart/2005/8/layout/hProcess9"/>
    <dgm:cxn modelId="{BA04B3B4-1E9A-4D27-BB1C-B2AE22B5C906}" type="presParOf" srcId="{B7A1A92F-2DEC-45D0-A649-B1C2ABBAD45B}" destId="{D26B7860-E6AB-4F00-8E9F-35AA74F6298A}" srcOrd="4" destOrd="0" presId="urn:microsoft.com/office/officeart/2005/8/layout/hProcess9"/>
    <dgm:cxn modelId="{228FCBFC-7252-4163-9AB6-E54FE5AEC8FA}" type="presParOf" srcId="{B7A1A92F-2DEC-45D0-A649-B1C2ABBAD45B}" destId="{699BA144-322F-4A30-9430-3A23CE84088B}" srcOrd="5" destOrd="0" presId="urn:microsoft.com/office/officeart/2005/8/layout/hProcess9"/>
    <dgm:cxn modelId="{A5E0A663-E925-4EBB-9237-2275CFD28219}" type="presParOf" srcId="{B7A1A92F-2DEC-45D0-A649-B1C2ABBAD45B}" destId="{0AB6759E-4C5B-466F-B16D-B7B50840CD88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D18AA7-00FA-45C4-BA4F-AB35F10FE07B}">
      <dsp:nvSpPr>
        <dsp:cNvPr id="0" name=""/>
        <dsp:cNvSpPr/>
      </dsp:nvSpPr>
      <dsp:spPr>
        <a:xfrm>
          <a:off x="494030" y="0"/>
          <a:ext cx="7241539" cy="4525962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55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55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55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55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0126C5E-7CF5-4BAC-A1BE-8037A323E3EF}">
      <dsp:nvSpPr>
        <dsp:cNvPr id="0" name=""/>
        <dsp:cNvSpPr/>
      </dsp:nvSpPr>
      <dsp:spPr>
        <a:xfrm>
          <a:off x="1207322" y="3365505"/>
          <a:ext cx="166555" cy="166555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ECC1BF-EF7A-4634-A4BF-683D6A2790FD}">
      <dsp:nvSpPr>
        <dsp:cNvPr id="0" name=""/>
        <dsp:cNvSpPr/>
      </dsp:nvSpPr>
      <dsp:spPr>
        <a:xfrm>
          <a:off x="1290599" y="3448783"/>
          <a:ext cx="948641" cy="10771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254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Activation / Group Information Session</a:t>
          </a:r>
          <a:endParaRPr lang="en-IE" sz="1100" kern="1200" dirty="0"/>
        </a:p>
      </dsp:txBody>
      <dsp:txXfrm>
        <a:off x="1290599" y="3448783"/>
        <a:ext cx="948641" cy="1077178"/>
      </dsp:txXfrm>
    </dsp:sp>
    <dsp:sp modelId="{D6E69110-B5F4-47BD-83CB-90CDD523C479}">
      <dsp:nvSpPr>
        <dsp:cNvPr id="0" name=""/>
        <dsp:cNvSpPr/>
      </dsp:nvSpPr>
      <dsp:spPr>
        <a:xfrm>
          <a:off x="2108893" y="2499236"/>
          <a:ext cx="260695" cy="260695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144575"/>
                <a:satOff val="-3024"/>
                <a:lumOff val="16825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144575"/>
                <a:satOff val="-3024"/>
                <a:lumOff val="16825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144575"/>
                <a:satOff val="-3024"/>
                <a:lumOff val="1682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144575"/>
                <a:satOff val="-3024"/>
                <a:lumOff val="1682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F25287-80F4-4520-AA87-B230E2400390}">
      <dsp:nvSpPr>
        <dsp:cNvPr id="0" name=""/>
        <dsp:cNvSpPr/>
      </dsp:nvSpPr>
      <dsp:spPr>
        <a:xfrm>
          <a:off x="2239241" y="2629583"/>
          <a:ext cx="1202095" cy="189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37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Profiled into Target groups 1, 2, 3.</a:t>
          </a:r>
          <a:endParaRPr lang="en-IE" sz="1100" kern="1200" dirty="0"/>
        </a:p>
      </dsp:txBody>
      <dsp:txXfrm>
        <a:off x="2239241" y="2629583"/>
        <a:ext cx="1202095" cy="1896378"/>
      </dsp:txXfrm>
    </dsp:sp>
    <dsp:sp modelId="{D05D9137-7A23-4203-BFD3-315CC28FB562}">
      <dsp:nvSpPr>
        <dsp:cNvPr id="0" name=""/>
        <dsp:cNvSpPr/>
      </dsp:nvSpPr>
      <dsp:spPr>
        <a:xfrm>
          <a:off x="3267539" y="1808574"/>
          <a:ext cx="347593" cy="347593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289150"/>
                <a:satOff val="-6048"/>
                <a:lumOff val="33650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289150"/>
                <a:satOff val="-6048"/>
                <a:lumOff val="33650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289150"/>
                <a:satOff val="-6048"/>
                <a:lumOff val="3365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289150"/>
                <a:satOff val="-6048"/>
                <a:lumOff val="3365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B5997D-8DA1-48B1-99BA-030771935838}">
      <dsp:nvSpPr>
        <dsp:cNvPr id="0" name=""/>
        <dsp:cNvSpPr/>
      </dsp:nvSpPr>
      <dsp:spPr>
        <a:xfrm>
          <a:off x="3441336" y="1982371"/>
          <a:ext cx="1397617" cy="2543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183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Referral to BJC Guidance Team: Individualised assessment of need. Steps in the guidance process adapted relative to need</a:t>
          </a:r>
          <a:endParaRPr lang="en-IE" sz="1100" kern="1200" dirty="0"/>
        </a:p>
      </dsp:txBody>
      <dsp:txXfrm>
        <a:off x="3441336" y="1982371"/>
        <a:ext cx="1397617" cy="2543590"/>
      </dsp:txXfrm>
    </dsp:sp>
    <dsp:sp modelId="{399F6254-4A3F-4069-8220-4FE1789E9B44}">
      <dsp:nvSpPr>
        <dsp:cNvPr id="0" name=""/>
        <dsp:cNvSpPr/>
      </dsp:nvSpPr>
      <dsp:spPr>
        <a:xfrm>
          <a:off x="4614466" y="1269079"/>
          <a:ext cx="448975" cy="448975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289150"/>
                <a:satOff val="-6048"/>
                <a:lumOff val="33650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289150"/>
                <a:satOff val="-6048"/>
                <a:lumOff val="33650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289150"/>
                <a:satOff val="-6048"/>
                <a:lumOff val="3365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289150"/>
                <a:satOff val="-6048"/>
                <a:lumOff val="3365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232B79-244D-4F2A-8088-A5CCD2C0A716}">
      <dsp:nvSpPr>
        <dsp:cNvPr id="0" name=""/>
        <dsp:cNvSpPr/>
      </dsp:nvSpPr>
      <dsp:spPr>
        <a:xfrm>
          <a:off x="4838953" y="1493567"/>
          <a:ext cx="1448307" cy="30323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903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Career Action Plan</a:t>
          </a:r>
          <a:endParaRPr lang="en-IE" sz="1100" kern="1200" dirty="0"/>
        </a:p>
      </dsp:txBody>
      <dsp:txXfrm>
        <a:off x="4838953" y="1493567"/>
        <a:ext cx="1448307" cy="3032394"/>
      </dsp:txXfrm>
    </dsp:sp>
    <dsp:sp modelId="{AB0D236A-45D4-48FF-82F5-C4D525DD4A5F}">
      <dsp:nvSpPr>
        <dsp:cNvPr id="0" name=""/>
        <dsp:cNvSpPr/>
      </dsp:nvSpPr>
      <dsp:spPr>
        <a:xfrm>
          <a:off x="6001220" y="908813"/>
          <a:ext cx="572081" cy="572081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144575"/>
                <a:satOff val="-3024"/>
                <a:lumOff val="16825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144575"/>
                <a:satOff val="-3024"/>
                <a:lumOff val="16825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144575"/>
                <a:satOff val="-3024"/>
                <a:lumOff val="1682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144575"/>
                <a:satOff val="-3024"/>
                <a:lumOff val="1682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58FFFF-FFC0-4D3B-A46E-BE029C9A797F}">
      <dsp:nvSpPr>
        <dsp:cNvPr id="0" name=""/>
        <dsp:cNvSpPr/>
      </dsp:nvSpPr>
      <dsp:spPr>
        <a:xfrm>
          <a:off x="6287261" y="1194853"/>
          <a:ext cx="1448307" cy="33311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3134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Quality Offer</a:t>
          </a:r>
          <a:endParaRPr lang="en-IE" sz="1100" kern="1200" dirty="0"/>
        </a:p>
      </dsp:txBody>
      <dsp:txXfrm>
        <a:off x="6287261" y="1194853"/>
        <a:ext cx="1448307" cy="33311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4882A0-8A19-4BF1-AF98-2542CAA559C1}">
      <dsp:nvSpPr>
        <dsp:cNvPr id="0" name=""/>
        <dsp:cNvSpPr/>
      </dsp:nvSpPr>
      <dsp:spPr>
        <a:xfrm>
          <a:off x="617219" y="0"/>
          <a:ext cx="6995160" cy="4525962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6F774D-112B-48A4-9FB3-283652E44DAD}">
      <dsp:nvSpPr>
        <dsp:cNvPr id="0" name=""/>
        <dsp:cNvSpPr/>
      </dsp:nvSpPr>
      <dsp:spPr>
        <a:xfrm>
          <a:off x="4319" y="1357788"/>
          <a:ext cx="1965881" cy="181038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Increase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Self Awareness</a:t>
          </a:r>
          <a:endParaRPr lang="en-IE" sz="1500" kern="1200" dirty="0"/>
        </a:p>
      </dsp:txBody>
      <dsp:txXfrm>
        <a:off x="92695" y="1446164"/>
        <a:ext cx="1789129" cy="1633632"/>
      </dsp:txXfrm>
    </dsp:sp>
    <dsp:sp modelId="{3F339A7F-15CF-48C9-99F7-7B81A324FCDA}">
      <dsp:nvSpPr>
        <dsp:cNvPr id="0" name=""/>
        <dsp:cNvSpPr/>
      </dsp:nvSpPr>
      <dsp:spPr>
        <a:xfrm>
          <a:off x="2089345" y="1357788"/>
          <a:ext cx="1965881" cy="181038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Improve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Self Esteem</a:t>
          </a:r>
          <a:endParaRPr lang="en-IE" sz="1500" kern="1200" dirty="0"/>
        </a:p>
      </dsp:txBody>
      <dsp:txXfrm>
        <a:off x="2177721" y="1446164"/>
        <a:ext cx="1789129" cy="1633632"/>
      </dsp:txXfrm>
    </dsp:sp>
    <dsp:sp modelId="{D26B7860-E6AB-4F00-8E9F-35AA74F6298A}">
      <dsp:nvSpPr>
        <dsp:cNvPr id="0" name=""/>
        <dsp:cNvSpPr/>
      </dsp:nvSpPr>
      <dsp:spPr>
        <a:xfrm>
          <a:off x="4174372" y="1357788"/>
          <a:ext cx="1965881" cy="181038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5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Build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Career Self Efficacy</a:t>
          </a:r>
          <a:endParaRPr lang="en-IE" sz="1500" kern="1200" dirty="0"/>
        </a:p>
      </dsp:txBody>
      <dsp:txXfrm>
        <a:off x="4262748" y="1446164"/>
        <a:ext cx="1789129" cy="1633632"/>
      </dsp:txXfrm>
    </dsp:sp>
    <dsp:sp modelId="{0AB6759E-4C5B-466F-B16D-B7B50840CD88}">
      <dsp:nvSpPr>
        <dsp:cNvPr id="0" name=""/>
        <dsp:cNvSpPr/>
      </dsp:nvSpPr>
      <dsp:spPr>
        <a:xfrm>
          <a:off x="6259398" y="1357788"/>
          <a:ext cx="1965881" cy="181038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5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Resilient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 in Labour Market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500" kern="1200" dirty="0"/>
        </a:p>
      </dsp:txBody>
      <dsp:txXfrm>
        <a:off x="6347774" y="1446164"/>
        <a:ext cx="1789129" cy="16336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791B2-D7FA-435F-8E2A-51E5CE4956DF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1E79CD-38A9-4819-B2A2-98C7920017E7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20441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BE34B-495E-425A-940D-769811F5DCA2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E6B1F-F8EA-44B4-A4E3-64AEEDE5F161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27074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Improve long term sustainability on the labour market</a:t>
            </a:r>
            <a:r>
              <a:rPr lang="en-IE" baseline="0" dirty="0" smtClean="0"/>
              <a:t> rather than short term outcomes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E6B1F-F8EA-44B4-A4E3-64AEEDE5F161}" type="slidenum">
              <a:rPr lang="en-IE" smtClean="0"/>
              <a:pPr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4181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altLang="en-US" smtClean="0"/>
          </a:p>
        </p:txBody>
      </p:sp>
      <p:sp>
        <p:nvSpPr>
          <p:cNvPr id="62468" name="Slide Number Placeholder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13" tIns="46557" rIns="93113" bIns="46557" anchor="b"/>
          <a:lstStyle/>
          <a:p>
            <a:pPr algn="r" eaLnBrk="1" hangingPunct="1"/>
            <a:fld id="{84568BC5-9EFC-40F4-AAF3-87C570CE4F60}" type="slidenum">
              <a:rPr lang="en-IE" altLang="en-US" sz="1200">
                <a:latin typeface="Calibri" pitchFamily="34" charset="0"/>
              </a:rPr>
              <a:pPr algn="r" eaLnBrk="1" hangingPunct="1"/>
              <a:t>11</a:t>
            </a:fld>
            <a:endParaRPr lang="en-IE" alt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479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94132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97763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536619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87299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485412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97039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731751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9575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19404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691618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5997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I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8A6C5-032C-49A0-B168-4F371A5D92CA}" type="datetimeFigureOut">
              <a:rPr lang="en-IE" smtClean="0"/>
              <a:pPr/>
              <a:t>30/10/2015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198BB-D0A7-41FB-9F72-1F50B084AF18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30975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creedonm@bmunjob.ie" TargetMode="External"/><Relationship Id="rId2" Type="http://schemas.openxmlformats.org/officeDocument/2006/relationships/hyperlink" Target="http://www.welfare.i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whelann@bmunjob.i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1944216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373255"/>
            <a:ext cx="7992888" cy="3224097"/>
          </a:xfrm>
        </p:spPr>
        <p:txBody>
          <a:bodyPr>
            <a:normAutofit/>
          </a:bodyPr>
          <a:lstStyle/>
          <a:p>
            <a:r>
              <a:rPr lang="en-IE" sz="4000" dirty="0" smtClean="0">
                <a:latin typeface="Calibri" pitchFamily="34" charset="0"/>
              </a:rPr>
              <a:t>Michael Creedon and Nuala Whelan</a:t>
            </a:r>
          </a:p>
          <a:p>
            <a:r>
              <a:rPr lang="en-IE" sz="4000" dirty="0" smtClean="0">
                <a:latin typeface="Calibri" pitchFamily="34" charset="0"/>
              </a:rPr>
              <a:t>Ballymun Job Centre</a:t>
            </a:r>
          </a:p>
          <a:p>
            <a:r>
              <a:rPr lang="en-IE" sz="1800" dirty="0" smtClean="0">
                <a:latin typeface="Calibri" pitchFamily="34" charset="0"/>
              </a:rPr>
              <a:t>4</a:t>
            </a:r>
            <a:r>
              <a:rPr lang="en-IE" sz="1800" baseline="30000" dirty="0" smtClean="0">
                <a:latin typeface="Calibri" pitchFamily="34" charset="0"/>
              </a:rPr>
              <a:t>th</a:t>
            </a:r>
            <a:r>
              <a:rPr lang="en-IE" sz="1800" dirty="0" smtClean="0">
                <a:latin typeface="Calibri" pitchFamily="34" charset="0"/>
              </a:rPr>
              <a:t> November 2015</a:t>
            </a:r>
          </a:p>
          <a:p>
            <a:endParaRPr lang="en-IE" dirty="0" smtClean="0"/>
          </a:p>
          <a:p>
            <a:endParaRPr lang="en-IE" b="1" dirty="0" smtClean="0"/>
          </a:p>
          <a:p>
            <a:pPr algn="l"/>
            <a:endParaRPr lang="en-IE" b="1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C:\Users\nuala\Pictures\by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2125980" cy="1714500"/>
          </a:xfrm>
          <a:prstGeom prst="rect">
            <a:avLst/>
          </a:prstGeom>
          <a:noFill/>
        </p:spPr>
      </p:pic>
      <p:pic>
        <p:nvPicPr>
          <p:cNvPr id="1027" name="Picture 3" descr="C:\Users\nuala\Dropbox\BYGSReport\flag_yellow_hig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022194"/>
            <a:ext cx="868832" cy="575158"/>
          </a:xfrm>
          <a:prstGeom prst="rect">
            <a:avLst/>
          </a:prstGeom>
          <a:noFill/>
        </p:spPr>
      </p:pic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5862" y="196380"/>
            <a:ext cx="2648572" cy="113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43608" y="1772817"/>
            <a:ext cx="763284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E" sz="4000" b="1" dirty="0" smtClean="0">
                <a:solidFill>
                  <a:schemeClr val="tx2"/>
                </a:solidFill>
                <a:latin typeface="Calibri" pitchFamily="34" charset="0"/>
              </a:rPr>
              <a:t>Job Bridge and the Youth Guarantee</a:t>
            </a: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pic>
        <p:nvPicPr>
          <p:cNvPr id="8" name="Picture 9" descr="!FOBAI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384" y="6020773"/>
            <a:ext cx="6413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Contract logo (4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774" y="6135708"/>
            <a:ext cx="1508760" cy="54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IE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Organisational Level </a:t>
            </a:r>
          </a:p>
          <a:p>
            <a:r>
              <a:rPr lang="en-IE" dirty="0" smtClean="0">
                <a:latin typeface="Calibri" pitchFamily="34" charset="0"/>
              </a:rPr>
              <a:t>Adoption of a Guidance Policy</a:t>
            </a:r>
          </a:p>
          <a:p>
            <a:r>
              <a:rPr lang="en-IE" dirty="0" smtClean="0">
                <a:latin typeface="Calibri" pitchFamily="34" charset="0"/>
              </a:rPr>
              <a:t>Quality Guidance model – systems and structure to the approach</a:t>
            </a:r>
          </a:p>
          <a:p>
            <a:r>
              <a:rPr lang="en-IE" dirty="0" smtClean="0">
                <a:latin typeface="Calibri" pitchFamily="34" charset="0"/>
              </a:rPr>
              <a:t>Providing on-going Guidance</a:t>
            </a:r>
          </a:p>
          <a:p>
            <a:r>
              <a:rPr lang="en-IE" dirty="0" smtClean="0">
                <a:latin typeface="Calibri" pitchFamily="34" charset="0"/>
              </a:rPr>
              <a:t>Use time to develop the career plan</a:t>
            </a:r>
          </a:p>
          <a:p>
            <a:endParaRPr lang="en-IE" dirty="0" smtClean="0">
              <a:latin typeface="Calibri" pitchFamily="34" charset="0"/>
            </a:endParaRPr>
          </a:p>
          <a:p>
            <a:pPr>
              <a:buNone/>
            </a:pPr>
            <a:r>
              <a:rPr lang="en-IE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Practitioner Level </a:t>
            </a:r>
          </a:p>
          <a:p>
            <a:r>
              <a:rPr lang="en-IE" dirty="0" smtClean="0">
                <a:latin typeface="Calibri" pitchFamily="34" charset="0"/>
              </a:rPr>
              <a:t>Skills of the guidance practitioner</a:t>
            </a:r>
          </a:p>
          <a:p>
            <a:r>
              <a:rPr lang="en-IE" dirty="0" smtClean="0">
                <a:latin typeface="Calibri" pitchFamily="34" charset="0"/>
              </a:rPr>
              <a:t>Interaction: Approach of the guidance practitioner</a:t>
            </a:r>
          </a:p>
          <a:p>
            <a:r>
              <a:rPr lang="en-IE" dirty="0" smtClean="0">
                <a:latin typeface="Calibri" pitchFamily="34" charset="0"/>
              </a:rPr>
              <a:t>Team approach and peer support</a:t>
            </a:r>
          </a:p>
          <a:p>
            <a:endParaRPr lang="en-IE" dirty="0" smtClean="0">
              <a:latin typeface="Calibri" pitchFamily="34" charset="0"/>
            </a:endParaRPr>
          </a:p>
          <a:p>
            <a:pPr>
              <a:buNone/>
            </a:pPr>
            <a:r>
              <a:rPr lang="en-IE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Client Level</a:t>
            </a:r>
          </a:p>
          <a:p>
            <a:r>
              <a:rPr lang="en-IE" dirty="0" smtClean="0">
                <a:latin typeface="Calibri" pitchFamily="34" charset="0"/>
              </a:rPr>
              <a:t>Non intimidating setting</a:t>
            </a:r>
          </a:p>
          <a:p>
            <a:r>
              <a:rPr lang="en-IE" dirty="0" smtClean="0">
                <a:latin typeface="Calibri" pitchFamily="34" charset="0"/>
              </a:rPr>
              <a:t>Establishing Trust and Rapport</a:t>
            </a:r>
          </a:p>
          <a:p>
            <a:r>
              <a:rPr lang="en-IE" dirty="0" smtClean="0">
                <a:latin typeface="Calibri" pitchFamily="34" charset="0"/>
              </a:rPr>
              <a:t>Openness to on-going support</a:t>
            </a:r>
            <a:endParaRPr lang="en-IE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en-IE" sz="3200" dirty="0" smtClean="0">
                <a:effectLst/>
                <a:latin typeface="Calibri" pitchFamily="34" charset="0"/>
              </a:rPr>
              <a:t>Lessons for Guidance Practice from the BYG</a:t>
            </a:r>
            <a:endParaRPr lang="en-IE" sz="3200" dirty="0"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11188" y="1484783"/>
            <a:ext cx="7705725" cy="517064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eaLnBrk="1" hangingPunct="1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en-IE" altLang="en-US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Positive and Supportive client-centred approach</a:t>
            </a:r>
          </a:p>
          <a:p>
            <a:pPr marL="457200" indent="-457200" eaLnBrk="1" hangingPunct="1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en-IE" altLang="en-US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An Interagency approach – with a lead organisation driving the process (employment focused)</a:t>
            </a:r>
          </a:p>
          <a:p>
            <a:pPr marL="457200" indent="-457200" eaLnBrk="1" hangingPunct="1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en-IE" altLang="en-US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Good quality career advice - ongoing</a:t>
            </a:r>
          </a:p>
          <a:p>
            <a:pPr marL="457200" indent="-457200" eaLnBrk="1" hangingPunct="1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en-IE" altLang="en-US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Quality offers and wrap around support</a:t>
            </a:r>
          </a:p>
          <a:p>
            <a:pPr marL="457200" indent="-457200" eaLnBrk="1" hangingPunct="1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en-IE" altLang="en-US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Employer Engagement</a:t>
            </a:r>
          </a:p>
          <a:p>
            <a:pPr marL="457200" indent="-457200" eaLnBrk="1" hangingPunct="1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en-IE" altLang="en-US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Local, Innovative, Flexible Responses - take a risk!</a:t>
            </a:r>
          </a:p>
          <a:p>
            <a:pPr marL="457200" indent="-457200" eaLnBrk="1" hangingPunct="1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en-US" altLang="en-US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All young people, not just those claiming Job Seekers payment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endParaRPr lang="en-US" altLang="en-US" sz="2800" b="1" dirty="0" smtClean="0">
              <a:solidFill>
                <a:srgbClr val="7030A0"/>
              </a:solidFill>
            </a:endParaRPr>
          </a:p>
        </p:txBody>
      </p:sp>
      <p:sp>
        <p:nvSpPr>
          <p:cNvPr id="138243" name="Text Box 4"/>
          <p:cNvSpPr txBox="1">
            <a:spLocks noChangeArrowheads="1"/>
          </p:cNvSpPr>
          <p:nvPr/>
        </p:nvSpPr>
        <p:spPr bwMode="auto">
          <a:xfrm>
            <a:off x="467544" y="404813"/>
            <a:ext cx="78128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3200" b="1" dirty="0" smtClean="0">
                <a:solidFill>
                  <a:schemeClr val="tx2"/>
                </a:solidFill>
                <a:latin typeface="Calibri" pitchFamily="34" charset="0"/>
              </a:rPr>
              <a:t>LESSONS for the further development of the </a:t>
            </a:r>
            <a:r>
              <a:rPr lang="en-US" altLang="en-US" sz="3200" b="1" dirty="0">
                <a:solidFill>
                  <a:schemeClr val="tx2"/>
                </a:solidFill>
                <a:latin typeface="Calibri" pitchFamily="34" charset="0"/>
              </a:rPr>
              <a:t>Youth </a:t>
            </a:r>
            <a:r>
              <a:rPr lang="en-US" altLang="en-US" sz="3200" b="1" dirty="0" smtClean="0">
                <a:solidFill>
                  <a:schemeClr val="tx2"/>
                </a:solidFill>
                <a:latin typeface="Calibri" pitchFamily="34" charset="0"/>
              </a:rPr>
              <a:t>Guarantee in Ireland</a:t>
            </a:r>
            <a:endParaRPr lang="en-US" altLang="en-US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382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Job Bridge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IE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‘Providing young people with Work Experience is key: Skills can be taught but this is not the same as experience’ (Devlin, 2015: 4)</a:t>
            </a:r>
          </a:p>
          <a:p>
            <a:pPr>
              <a:buNone/>
            </a:pPr>
            <a:endParaRPr lang="en-IE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IE" sz="26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Job Bridge = Quality offer, if it is identified as an intervention which will assist the job seeker in overcoming some labour market barriers or meeting a particular need. </a:t>
            </a:r>
          </a:p>
          <a:p>
            <a:r>
              <a:rPr lang="en-IE" sz="26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Feedback from job seekers is that they need experience: CV, building self-esteem, building social capital, building motivation</a:t>
            </a:r>
          </a:p>
          <a:p>
            <a:r>
              <a:rPr lang="en-IE" sz="26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The Job seeker has identified the need which it will fulfil</a:t>
            </a:r>
          </a:p>
          <a:p>
            <a:r>
              <a:rPr lang="en-IE" sz="26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The internship has been identified as part of a career plan</a:t>
            </a:r>
          </a:p>
          <a:p>
            <a:r>
              <a:rPr lang="en-IE" sz="26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The employer has identified the experience on offer</a:t>
            </a:r>
          </a:p>
          <a:p>
            <a:pPr lvl="1"/>
            <a:endParaRPr lang="en-IE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en-IE" sz="4400" i="1" dirty="0" smtClean="0">
                <a:latin typeface="Calibri" pitchFamily="34" charset="0"/>
              </a:rPr>
              <a:t/>
            </a:r>
            <a:br>
              <a:rPr lang="en-IE" sz="4400" i="1" dirty="0" smtClean="0">
                <a:latin typeface="Calibri" pitchFamily="34" charset="0"/>
              </a:rPr>
            </a:br>
            <a:r>
              <a:rPr lang="en-IE" sz="4400" i="1" dirty="0" smtClean="0">
                <a:latin typeface="Calibri" pitchFamily="34" charset="0"/>
              </a:rPr>
              <a:t>Thank </a:t>
            </a:r>
            <a:r>
              <a:rPr lang="en-IE" sz="4400" i="1" dirty="0">
                <a:latin typeface="Calibri" pitchFamily="34" charset="0"/>
              </a:rPr>
              <a:t>You!</a:t>
            </a:r>
            <a:br>
              <a:rPr lang="en-IE" sz="4400" i="1" dirty="0">
                <a:latin typeface="Calibri" pitchFamily="34" charset="0"/>
              </a:rPr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IE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Further </a:t>
            </a:r>
            <a:r>
              <a:rPr lang="en-IE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Reading: Evaluation </a:t>
            </a:r>
            <a:r>
              <a:rPr lang="en-IE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Reports</a:t>
            </a:r>
          </a:p>
          <a:p>
            <a:pPr>
              <a:buNone/>
            </a:pPr>
            <a:r>
              <a:rPr lang="en-IE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hlinkClick r:id="rId2"/>
              </a:rPr>
              <a:t>www.welfare.ie</a:t>
            </a:r>
            <a:r>
              <a:rPr lang="en-IE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endParaRPr lang="en-IE" b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r>
              <a:rPr lang="en-IE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Policy and Practice, Key Learning from the </a:t>
            </a:r>
            <a:r>
              <a:rPr lang="en-IE" i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Ballymun</a:t>
            </a:r>
            <a:r>
              <a:rPr lang="en-IE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Youth Guarantee Project</a:t>
            </a:r>
          </a:p>
          <a:p>
            <a:r>
              <a:rPr lang="en-IE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Lessons from the </a:t>
            </a:r>
            <a:r>
              <a:rPr lang="en-IE" i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Ballymun</a:t>
            </a:r>
            <a:r>
              <a:rPr lang="en-IE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Youth Guarantee Pilot – A focus on Employment related Career Guidance</a:t>
            </a:r>
          </a:p>
          <a:p>
            <a:r>
              <a:rPr lang="en-IE" i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Ballymun</a:t>
            </a:r>
            <a:r>
              <a:rPr lang="en-IE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Youth Guarantee Pilot Scheme - Evaluation</a:t>
            </a:r>
          </a:p>
          <a:p>
            <a:pPr>
              <a:buNone/>
            </a:pPr>
            <a:endParaRPr lang="en-IE" dirty="0" smtClean="0">
              <a:latin typeface="Calibri" pitchFamily="34" charset="0"/>
            </a:endParaRPr>
          </a:p>
          <a:p>
            <a:pPr algn="r">
              <a:buNone/>
            </a:pPr>
            <a:r>
              <a:rPr lang="en-IE" dirty="0" smtClean="0">
                <a:latin typeface="Calibri" pitchFamily="34" charset="0"/>
              </a:rPr>
              <a:t>Contact:</a:t>
            </a:r>
          </a:p>
          <a:p>
            <a:pPr algn="r">
              <a:buNone/>
            </a:pPr>
            <a:r>
              <a:rPr lang="en-IE" dirty="0" smtClean="0">
                <a:latin typeface="Calibri" pitchFamily="34" charset="0"/>
              </a:rPr>
              <a:t>Michael Creedon: </a:t>
            </a:r>
            <a:r>
              <a:rPr lang="en-IE" dirty="0" smtClean="0">
                <a:latin typeface="Calibri" pitchFamily="34" charset="0"/>
                <a:hlinkClick r:id="rId3"/>
              </a:rPr>
              <a:t>creedonm@bmunjob.ie</a:t>
            </a:r>
            <a:r>
              <a:rPr lang="en-IE" dirty="0" smtClean="0">
                <a:latin typeface="Calibri" pitchFamily="34" charset="0"/>
              </a:rPr>
              <a:t> </a:t>
            </a:r>
          </a:p>
          <a:p>
            <a:pPr algn="r">
              <a:buNone/>
            </a:pPr>
            <a:r>
              <a:rPr lang="en-IE" dirty="0" smtClean="0">
                <a:latin typeface="Calibri" pitchFamily="34" charset="0"/>
              </a:rPr>
              <a:t>Nuala Whelan: </a:t>
            </a:r>
            <a:r>
              <a:rPr lang="en-IE" dirty="0" smtClean="0">
                <a:latin typeface="Calibri" pitchFamily="34" charset="0"/>
                <a:hlinkClick r:id="rId4"/>
              </a:rPr>
              <a:t>whelann@bmunjob.ie</a:t>
            </a:r>
            <a:r>
              <a:rPr lang="en-IE" dirty="0" smtClean="0">
                <a:latin typeface="Calibri" pitchFamily="34" charset="0"/>
              </a:rPr>
              <a:t> </a:t>
            </a:r>
            <a:endParaRPr lang="en-IE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IE" sz="2400" dirty="0" smtClean="0">
              <a:latin typeface="Calibri" pitchFamily="34" charset="0"/>
            </a:endParaRPr>
          </a:p>
          <a:p>
            <a:pPr>
              <a:buNone/>
            </a:pPr>
            <a:r>
              <a:rPr lang="en-IE" sz="2400" dirty="0" smtClean="0">
                <a:latin typeface="Calibri" pitchFamily="34" charset="0"/>
              </a:rPr>
              <a:t>‘Ultimately, the youth guarantee will involve a mix of initial assessment, career guidance and planning, education and training or work experience, aimed at increasing the capacity of the young people to access employment. ‘</a:t>
            </a:r>
          </a:p>
          <a:p>
            <a:pPr>
              <a:buNone/>
            </a:pPr>
            <a:endParaRPr lang="en-IE" sz="2400" dirty="0" smtClean="0">
              <a:latin typeface="Calibri" pitchFamily="34" charset="0"/>
            </a:endParaRPr>
          </a:p>
          <a:p>
            <a:pPr>
              <a:buNone/>
            </a:pPr>
            <a:r>
              <a:rPr lang="en-IE" sz="2400" dirty="0" smtClean="0">
                <a:latin typeface="Calibri" pitchFamily="34" charset="0"/>
              </a:rPr>
              <a:t>‘This will not be realised at a local level without both co-ordination and partnership between the public service agencies and local businesses and community groups. Hence, the approach at a national level will be mirrored at local level by the direct involvement of the local representatives of the national stakeholders’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sz="3100" dirty="0" smtClean="0">
                <a:latin typeface="Calibri" pitchFamily="34" charset="0"/>
              </a:rPr>
              <a:t/>
            </a:r>
            <a:br>
              <a:rPr lang="en-IE" sz="3100" dirty="0" smtClean="0">
                <a:latin typeface="Calibri" pitchFamily="34" charset="0"/>
              </a:rPr>
            </a:br>
            <a:r>
              <a:rPr lang="en-IE" sz="3100" dirty="0" smtClean="0">
                <a:latin typeface="Calibri" pitchFamily="34" charset="0"/>
              </a:rPr>
              <a:t>Pathways to Work: the implementation of the EU Council Recommendation for a Youth Guarantee (2014:11)</a:t>
            </a: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>
                <a:solidFill>
                  <a:schemeClr val="tx2"/>
                </a:solidFill>
                <a:latin typeface="Calibri" pitchFamily="34" charset="0"/>
              </a:rPr>
              <a:t>Pilot initiative: Nov 2012 – Dec 2014</a:t>
            </a:r>
          </a:p>
          <a:p>
            <a:r>
              <a:rPr lang="en-IE" dirty="0" smtClean="0">
                <a:solidFill>
                  <a:schemeClr val="tx2"/>
                </a:solidFill>
                <a:latin typeface="Calibri" pitchFamily="34" charset="0"/>
              </a:rPr>
              <a:t>739 (679) young people aged 18-24</a:t>
            </a:r>
          </a:p>
          <a:p>
            <a:r>
              <a:rPr lang="en-IE" dirty="0" smtClean="0">
                <a:solidFill>
                  <a:schemeClr val="tx2"/>
                </a:solidFill>
                <a:latin typeface="Calibri" pitchFamily="34" charset="0"/>
              </a:rPr>
              <a:t>Job Seekers Payment</a:t>
            </a:r>
          </a:p>
          <a:p>
            <a:r>
              <a:rPr lang="en-IE" dirty="0" smtClean="0">
                <a:solidFill>
                  <a:schemeClr val="tx2"/>
                </a:solidFill>
                <a:latin typeface="Calibri" pitchFamily="34" charset="0"/>
              </a:rPr>
              <a:t>Process:</a:t>
            </a:r>
          </a:p>
          <a:p>
            <a:pPr lvl="1"/>
            <a:r>
              <a:rPr lang="en-IE" dirty="0" smtClean="0">
                <a:solidFill>
                  <a:schemeClr val="tx2"/>
                </a:solidFill>
                <a:latin typeface="Calibri" pitchFamily="34" charset="0"/>
              </a:rPr>
              <a:t>Activation – DSP</a:t>
            </a:r>
          </a:p>
          <a:p>
            <a:pPr lvl="1"/>
            <a:r>
              <a:rPr lang="en-IE" dirty="0" smtClean="0">
                <a:solidFill>
                  <a:schemeClr val="tx2"/>
                </a:solidFill>
                <a:latin typeface="Calibri" pitchFamily="34" charset="0"/>
              </a:rPr>
              <a:t>Group Information session</a:t>
            </a:r>
          </a:p>
          <a:p>
            <a:pPr lvl="1"/>
            <a:r>
              <a:rPr lang="en-IE" dirty="0" smtClean="0">
                <a:solidFill>
                  <a:schemeClr val="tx2"/>
                </a:solidFill>
                <a:latin typeface="Calibri" pitchFamily="34" charset="0"/>
              </a:rPr>
              <a:t>Referral to BJC Guidance Practitioner (BJC Team: 5 guidance practitioners and a team leader)</a:t>
            </a:r>
          </a:p>
          <a:p>
            <a:pPr lvl="1"/>
            <a:r>
              <a:rPr lang="en-IE" dirty="0" smtClean="0">
                <a:solidFill>
                  <a:schemeClr val="tx2"/>
                </a:solidFill>
                <a:latin typeface="Calibri" pitchFamily="34" charset="0"/>
              </a:rPr>
              <a:t>4 month period</a:t>
            </a:r>
          </a:p>
          <a:p>
            <a:pPr lvl="1"/>
            <a:r>
              <a:rPr lang="en-IE" dirty="0" smtClean="0">
                <a:solidFill>
                  <a:schemeClr val="tx2"/>
                </a:solidFill>
                <a:latin typeface="Calibri" pitchFamily="34" charset="0"/>
              </a:rPr>
              <a:t>Quality Offer</a:t>
            </a:r>
          </a:p>
          <a:p>
            <a:r>
              <a:rPr lang="en-IE" dirty="0" smtClean="0">
                <a:solidFill>
                  <a:schemeClr val="tx2"/>
                </a:solidFill>
                <a:latin typeface="Calibri" pitchFamily="34" charset="0"/>
              </a:rPr>
              <a:t>Underpinned by an Interagency network</a:t>
            </a:r>
            <a:endParaRPr lang="en-IE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Ballymun</a:t>
            </a:r>
            <a:r>
              <a:rPr lang="en-IE" dirty="0" smtClean="0"/>
              <a:t> Youth Guarantee Pilot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6459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9235734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IE" dirty="0" smtClean="0"/>
              <a:t>BYG Process</a:t>
            </a:r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74638"/>
            <a:ext cx="2736304" cy="258532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IE" b="1" dirty="0" smtClean="0">
                <a:solidFill>
                  <a:schemeClr val="tx2"/>
                </a:solidFill>
                <a:latin typeface="Calibri" pitchFamily="34" charset="0"/>
              </a:rPr>
              <a:t>Target group 1</a:t>
            </a:r>
            <a:r>
              <a:rPr lang="en-IE" dirty="0" smtClean="0">
                <a:solidFill>
                  <a:schemeClr val="tx2"/>
                </a:solidFill>
                <a:latin typeface="Calibri" pitchFamily="34" charset="0"/>
              </a:rPr>
              <a:t>:  JC or less/ no work experience/other barriers </a:t>
            </a:r>
          </a:p>
          <a:p>
            <a:pPr>
              <a:defRPr/>
            </a:pPr>
            <a:endParaRPr lang="en-IE" dirty="0" smtClean="0">
              <a:solidFill>
                <a:schemeClr val="tx2"/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IE" b="1" dirty="0" smtClean="0">
                <a:solidFill>
                  <a:schemeClr val="tx2"/>
                </a:solidFill>
                <a:latin typeface="Calibri" pitchFamily="34" charset="0"/>
              </a:rPr>
              <a:t>Target group 2</a:t>
            </a:r>
            <a:r>
              <a:rPr lang="en-IE" dirty="0" smtClean="0">
                <a:solidFill>
                  <a:schemeClr val="tx2"/>
                </a:solidFill>
                <a:latin typeface="Calibri" pitchFamily="34" charset="0"/>
              </a:rPr>
              <a:t>: LC/ some work experience</a:t>
            </a:r>
          </a:p>
          <a:p>
            <a:pPr>
              <a:defRPr/>
            </a:pPr>
            <a:endParaRPr lang="en-IE" dirty="0" smtClean="0">
              <a:solidFill>
                <a:schemeClr val="tx2"/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IE" b="1" dirty="0" smtClean="0">
                <a:solidFill>
                  <a:schemeClr val="tx2"/>
                </a:solidFill>
                <a:latin typeface="Calibri" pitchFamily="34" charset="0"/>
              </a:rPr>
              <a:t>Target group 3</a:t>
            </a:r>
            <a:r>
              <a:rPr lang="en-IE" dirty="0" smtClean="0">
                <a:solidFill>
                  <a:schemeClr val="tx2"/>
                </a:solidFill>
                <a:latin typeface="Calibri" pitchFamily="34" charset="0"/>
              </a:rPr>
              <a:t>: LC and above + work experience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sz="2400" dirty="0" smtClean="0">
                <a:solidFill>
                  <a:schemeClr val="tx2"/>
                </a:solidFill>
                <a:latin typeface="Calibri" pitchFamily="34" charset="0"/>
              </a:rPr>
              <a:t>An initial </a:t>
            </a:r>
            <a:r>
              <a:rPr lang="en-IE" sz="2400" b="1" dirty="0" smtClean="0">
                <a:solidFill>
                  <a:schemeClr val="tx2"/>
                </a:solidFill>
                <a:latin typeface="Calibri" pitchFamily="34" charset="0"/>
              </a:rPr>
              <a:t>Assessment</a:t>
            </a:r>
            <a:r>
              <a:rPr lang="en-IE" sz="2400" dirty="0" smtClean="0">
                <a:solidFill>
                  <a:schemeClr val="tx2"/>
                </a:solidFill>
                <a:latin typeface="Calibri" pitchFamily="34" charset="0"/>
              </a:rPr>
              <a:t> of the individuals needs (education, training, skills, personal situation)</a:t>
            </a:r>
          </a:p>
          <a:p>
            <a:endParaRPr lang="en-IE" sz="12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IE" sz="2400" dirty="0" smtClean="0">
                <a:solidFill>
                  <a:schemeClr val="tx2"/>
                </a:solidFill>
                <a:latin typeface="Calibri" pitchFamily="34" charset="0"/>
              </a:rPr>
              <a:t>A </a:t>
            </a:r>
            <a:r>
              <a:rPr lang="en-IE" sz="2400" b="1" dirty="0" smtClean="0">
                <a:solidFill>
                  <a:schemeClr val="tx2"/>
                </a:solidFill>
                <a:latin typeface="Calibri" pitchFamily="34" charset="0"/>
              </a:rPr>
              <a:t>tailored</a:t>
            </a:r>
            <a:r>
              <a:rPr lang="en-IE" sz="2400" dirty="0" smtClean="0">
                <a:solidFill>
                  <a:schemeClr val="tx2"/>
                </a:solidFill>
                <a:latin typeface="Calibri" pitchFamily="34" charset="0"/>
              </a:rPr>
              <a:t> career guidance process identifying latent skills, abilities, aptitudes, preferred behavioural style in the workplace (through use of a range of methodologies and tools)</a:t>
            </a:r>
          </a:p>
          <a:p>
            <a:endParaRPr lang="en-IE" sz="12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IE" sz="2400" dirty="0" smtClean="0">
                <a:solidFill>
                  <a:schemeClr val="tx2"/>
                </a:solidFill>
                <a:latin typeface="Calibri" pitchFamily="34" charset="0"/>
              </a:rPr>
              <a:t>Development of a </a:t>
            </a:r>
            <a:r>
              <a:rPr lang="en-IE" sz="2400" b="1" dirty="0" smtClean="0">
                <a:solidFill>
                  <a:schemeClr val="tx2"/>
                </a:solidFill>
                <a:latin typeface="Calibri" pitchFamily="34" charset="0"/>
              </a:rPr>
              <a:t>career plan </a:t>
            </a:r>
            <a:r>
              <a:rPr lang="en-IE" sz="2400" dirty="0" smtClean="0">
                <a:solidFill>
                  <a:schemeClr val="tx2"/>
                </a:solidFill>
                <a:latin typeface="Calibri" pitchFamily="34" charset="0"/>
              </a:rPr>
              <a:t>which includes a career objective and shorter term career goals</a:t>
            </a:r>
          </a:p>
          <a:p>
            <a:endParaRPr lang="en-IE" sz="12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IE" sz="2400" b="1" dirty="0" smtClean="0">
                <a:solidFill>
                  <a:schemeClr val="tx2"/>
                </a:solidFill>
                <a:latin typeface="Calibri" pitchFamily="34" charset="0"/>
              </a:rPr>
              <a:t>Implementation</a:t>
            </a:r>
            <a:r>
              <a:rPr lang="en-IE" sz="2400" dirty="0" smtClean="0">
                <a:solidFill>
                  <a:schemeClr val="tx2"/>
                </a:solidFill>
                <a:latin typeface="Calibri" pitchFamily="34" charset="0"/>
              </a:rPr>
              <a:t> of the career plan in a supportive and positive way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IE" sz="3600" dirty="0" smtClean="0">
                <a:latin typeface="Calibri" pitchFamily="34" charset="0"/>
              </a:rPr>
              <a:t>BJCs key role: Guidance service</a:t>
            </a:r>
            <a:endParaRPr lang="en-IE" sz="3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IE" dirty="0" smtClean="0"/>
              <a:t>Outcomes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544616"/>
          </a:xfrm>
        </p:spPr>
        <p:txBody>
          <a:bodyPr>
            <a:normAutofit fontScale="85000" lnSpcReduction="20000"/>
          </a:bodyPr>
          <a:lstStyle/>
          <a:p>
            <a:r>
              <a:rPr lang="en-IE" sz="2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 range of offers – acknowledging the range of labour market barriers and meeting the disparate needs of job seekers</a:t>
            </a:r>
          </a:p>
          <a:p>
            <a:endParaRPr lang="en-IE" sz="260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IE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Target group 1: 180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FET programmes: NQF L3,4,5 (120)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Supported Employment options: e.g. Job bridge, CE, </a:t>
            </a:r>
            <a:r>
              <a:rPr lang="en-IE" sz="20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Tús</a:t>
            </a:r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, Gateway(35)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Blended Learning (15)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Private Sector Employment (7FT, 3PT)</a:t>
            </a:r>
          </a:p>
          <a:p>
            <a:pPr lvl="1"/>
            <a:endParaRPr lang="en-IE" sz="200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IE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Target group 2: 283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FET Programmes: NQF L3 – 6 (165)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Supported Employment options: e.g. Job bridge, CE, </a:t>
            </a:r>
            <a:r>
              <a:rPr lang="en-IE" sz="20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Tús</a:t>
            </a:r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, Gateway (77)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Private sector Employment  (27 FT, 14 PT)</a:t>
            </a:r>
          </a:p>
          <a:p>
            <a:pPr lvl="1"/>
            <a:endParaRPr lang="en-IE" sz="200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IE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Target group 3: 99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FET programmes: NFQ L3 (9), L4/5 (20), L5 + (24)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Job Bridge (20)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Private Sector Employment (17 FT, 9 PT)</a:t>
            </a:r>
          </a:p>
          <a:p>
            <a:pPr lvl="1"/>
            <a:endParaRPr lang="en-IE" sz="200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IE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Pre-Offers </a:t>
            </a:r>
            <a:r>
              <a:rPr lang="en-IE" sz="21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(10)</a:t>
            </a:r>
          </a:p>
          <a:p>
            <a:pPr lvl="1"/>
            <a:endParaRPr lang="en-IE" sz="2000" dirty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IE" dirty="0" smtClean="0">
                <a:latin typeface="Calibri" pitchFamily="34" charset="0"/>
              </a:rPr>
              <a:t>Quality Offers </a:t>
            </a:r>
            <a:endParaRPr lang="en-IE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365127"/>
            <a:ext cx="7903790" cy="831626"/>
          </a:xfrm>
        </p:spPr>
        <p:txBody>
          <a:bodyPr>
            <a:normAutofit/>
          </a:bodyPr>
          <a:lstStyle/>
          <a:p>
            <a:r>
              <a:rPr lang="en-IE" sz="3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What the participants said….</a:t>
            </a:r>
            <a:endParaRPr lang="en-IE" sz="3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n-IE" sz="1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...."The Scheme has been very beneficial for me. I have gained experience in childcare and I now know it's the right path for me. I have also gained confidence from it"....</a:t>
            </a:r>
          </a:p>
          <a:p>
            <a:pPr marL="109728" indent="0">
              <a:buNone/>
            </a:pPr>
            <a:r>
              <a:rPr lang="en-IE" sz="1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</a:t>
            </a:r>
          </a:p>
          <a:p>
            <a:pPr marL="109728" indent="0">
              <a:buNone/>
            </a:pPr>
            <a:r>
              <a:rPr lang="en-IE" sz="1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...."The Youth Guarantee Scheme helped me get an 8 week shadowing experience which resulted in me gaining full time employment. I've improved my Computer skills and obtained experience in Electronics and Building Management Systems. I would Highly recommend this scheme to anyone"....</a:t>
            </a:r>
          </a:p>
          <a:p>
            <a:pPr marL="109728" indent="0">
              <a:buNone/>
            </a:pPr>
            <a:r>
              <a:rPr lang="en-IE" sz="1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</a:t>
            </a:r>
          </a:p>
          <a:p>
            <a:pPr marL="109728" indent="0">
              <a:buNone/>
            </a:pPr>
            <a:r>
              <a:rPr lang="en-IE" sz="1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..."The Scheme helped me get a foot in the employment door and get some experience which was amazing. My confidence is up 100%"....</a:t>
            </a:r>
          </a:p>
          <a:p>
            <a:pPr marL="109728" indent="0">
              <a:buNone/>
            </a:pPr>
            <a:r>
              <a:rPr lang="en-IE" sz="1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</a:t>
            </a:r>
          </a:p>
          <a:p>
            <a:pPr marL="109728" indent="0">
              <a:buNone/>
            </a:pPr>
            <a:r>
              <a:rPr lang="en-IE" sz="1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..."The first meeting I had with </a:t>
            </a:r>
            <a:r>
              <a:rPr lang="en-IE" sz="1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Ballymun</a:t>
            </a:r>
            <a:r>
              <a:rPr lang="en-IE" sz="1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Youth Guarantee Scheme may well turn out to be the most productive and in many ways important meeting I will have in my life. As a result of their hard work and endeavour I was able to receive funding to go toward my traineeship on the road to becoming a solicitor. I have now completed my job bridge scheme and have been taken on in full employment by the firm"...</a:t>
            </a:r>
          </a:p>
          <a:p>
            <a:pPr marL="109728" indent="0">
              <a:buNone/>
            </a:pPr>
            <a:endParaRPr lang="en-IE" sz="1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974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IE" dirty="0" smtClean="0"/>
          </a:p>
          <a:p>
            <a:pPr>
              <a:buNone/>
            </a:pPr>
            <a:r>
              <a:rPr lang="en-IE" sz="36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The national YG should be based on the objective of </a:t>
            </a:r>
            <a:r>
              <a:rPr lang="en-IE" sz="36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investing</a:t>
            </a:r>
            <a:r>
              <a:rPr lang="en-IE" sz="36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in young people in order to increase their employability and labour market sustainability in the long-term. </a:t>
            </a:r>
          </a:p>
          <a:p>
            <a:endParaRPr lang="en-IE" sz="36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Lessons from BYG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1411</TotalTime>
  <Words>1023</Words>
  <Application>Microsoft Office PowerPoint</Application>
  <PresentationFormat>On-screen Show (4:3)</PresentationFormat>
  <Paragraphs>128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Concourse</vt:lpstr>
      <vt:lpstr>Office Theme</vt:lpstr>
      <vt:lpstr>    </vt:lpstr>
      <vt:lpstr> Pathways to Work: the implementation of the EU Council Recommendation for a Youth Guarantee (2014:11) </vt:lpstr>
      <vt:lpstr>Ballymun Youth Guarantee Pilot</vt:lpstr>
      <vt:lpstr>BYG Process</vt:lpstr>
      <vt:lpstr>BJCs key role: Guidance service</vt:lpstr>
      <vt:lpstr>Outcomes</vt:lpstr>
      <vt:lpstr>Quality Offers </vt:lpstr>
      <vt:lpstr>What the participants said….</vt:lpstr>
      <vt:lpstr>Lessons from BYG</vt:lpstr>
      <vt:lpstr>Lessons for Guidance Practice from the BYG</vt:lpstr>
      <vt:lpstr>PowerPoint Presentation</vt:lpstr>
      <vt:lpstr>Job Bridge</vt:lpstr>
      <vt:lpstr> Thank You!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Importance of Guidance</dc:title>
  <dc:creator>nuala</dc:creator>
  <cp:lastModifiedBy>Angela Treacy</cp:lastModifiedBy>
  <cp:revision>61</cp:revision>
  <cp:lastPrinted>2015-10-29T16:08:08Z</cp:lastPrinted>
  <dcterms:created xsi:type="dcterms:W3CDTF">2015-03-19T14:52:13Z</dcterms:created>
  <dcterms:modified xsi:type="dcterms:W3CDTF">2015-10-30T09:51:28Z</dcterms:modified>
</cp:coreProperties>
</file>