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65" r:id="rId1"/>
  </p:sldMasterIdLst>
  <p:notesMasterIdLst>
    <p:notesMasterId r:id="rId9"/>
  </p:notes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rid O'Brien" initials="BO"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6" autoAdjust="0"/>
    <p:restoredTop sz="83673" autoAdjust="0"/>
  </p:normalViewPr>
  <p:slideViewPr>
    <p:cSldViewPr snapToGrid="0">
      <p:cViewPr varScale="1">
        <p:scale>
          <a:sx n="76" d="100"/>
          <a:sy n="76" d="100"/>
        </p:scale>
        <p:origin x="-90" y="-32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1AD4848-97B6-4DCE-941C-DD112AEDAECD}" type="datetimeFigureOut">
              <a:rPr lang="en-IE" smtClean="0"/>
              <a:t>08/01/2015</a:t>
            </a:fld>
            <a:endParaRPr lang="en-I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32B5972-7959-4858-BD08-92A954C61FE2}" type="slidenum">
              <a:rPr lang="en-IE" smtClean="0"/>
              <a:t>‹#›</a:t>
            </a:fld>
            <a:endParaRPr lang="en-IE"/>
          </a:p>
        </p:txBody>
      </p:sp>
    </p:spTree>
    <p:extLst>
      <p:ext uri="{BB962C8B-B14F-4D97-AF65-F5344CB8AC3E}">
        <p14:creationId xmlns:p14="http://schemas.microsoft.com/office/powerpoint/2010/main" val="21835628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200" kern="1200" dirty="0" smtClean="0">
                <a:solidFill>
                  <a:schemeClr val="tx1"/>
                </a:solidFill>
                <a:effectLst/>
                <a:latin typeface="+mn-lt"/>
                <a:ea typeface="+mn-ea"/>
                <a:cs typeface="+mn-cs"/>
              </a:rPr>
              <a:t>“The sub-target for the reduction of poverty in jobless households is to reduce the concentration of the population in consistent poverty in these households. Jobless households are measured using household work intensity” </a:t>
            </a:r>
          </a:p>
          <a:p>
            <a:r>
              <a:rPr lang="en-IE" sz="1200" kern="1200" dirty="0" smtClean="0">
                <a:solidFill>
                  <a:schemeClr val="tx1"/>
                </a:solidFill>
                <a:effectLst/>
                <a:latin typeface="+mn-lt"/>
                <a:ea typeface="+mn-ea"/>
                <a:cs typeface="+mn-cs"/>
              </a:rPr>
              <a:t>“Very low work intensity households comprise two-thirds of all those in consistent poverty, which is linked to their high poverty risk (20 per cent)”</a:t>
            </a:r>
          </a:p>
          <a:p>
            <a:pPr marL="0" marR="0" indent="0" algn="l" defTabSz="914400" rtl="0" eaLnBrk="1" fontAlgn="auto" latinLnBrk="0" hangingPunct="1">
              <a:lnSpc>
                <a:spcPct val="100000"/>
              </a:lnSpc>
              <a:spcBef>
                <a:spcPts val="0"/>
              </a:spcBef>
              <a:spcAft>
                <a:spcPts val="0"/>
              </a:spcAft>
              <a:buClrTx/>
              <a:buSzTx/>
              <a:buFontTx/>
              <a:buNone/>
              <a:tabLst/>
              <a:defRPr/>
            </a:pPr>
            <a:r>
              <a:rPr lang="en-IE" sz="1200" i="1" kern="1200" dirty="0" smtClean="0">
                <a:solidFill>
                  <a:schemeClr val="tx1"/>
                </a:solidFill>
                <a:effectLst/>
                <a:latin typeface="+mn-lt"/>
                <a:ea typeface="+mn-ea"/>
                <a:cs typeface="+mn-cs"/>
              </a:rPr>
              <a:t>Ref: DSP</a:t>
            </a:r>
            <a:r>
              <a:rPr lang="en-IE" sz="1200" i="1" kern="1200" baseline="0" dirty="0" smtClean="0">
                <a:solidFill>
                  <a:schemeClr val="tx1"/>
                </a:solidFill>
                <a:effectLst/>
                <a:latin typeface="+mn-lt"/>
                <a:ea typeface="+mn-ea"/>
                <a:cs typeface="+mn-cs"/>
              </a:rPr>
              <a:t> </a:t>
            </a:r>
            <a:r>
              <a:rPr lang="en-IE" sz="1200" i="1" kern="1200" dirty="0" smtClean="0">
                <a:solidFill>
                  <a:schemeClr val="tx1"/>
                </a:solidFill>
                <a:effectLst/>
                <a:latin typeface="+mn-lt"/>
                <a:ea typeface="+mn-ea"/>
                <a:cs typeface="+mn-cs"/>
              </a:rPr>
              <a:t>Policy Briefing on the Review of the National Poverty Target (2012), ‘</a:t>
            </a:r>
            <a:r>
              <a:rPr lang="en-IE" i="1" dirty="0" smtClean="0"/>
              <a:t>National Social Target for Poverty Reduction’ </a:t>
            </a:r>
            <a:r>
              <a:rPr lang="en-IE" sz="1200" i="1" kern="1200" dirty="0" smtClean="0">
                <a:solidFill>
                  <a:schemeClr val="tx1"/>
                </a:solidFill>
                <a:effectLst/>
                <a:latin typeface="+mn-lt"/>
                <a:ea typeface="+mn-ea"/>
                <a:cs typeface="+mn-cs"/>
              </a:rPr>
              <a:t>page</a:t>
            </a:r>
            <a:r>
              <a:rPr lang="en-IE" sz="1200" i="1" kern="1200" baseline="0" dirty="0" smtClean="0">
                <a:solidFill>
                  <a:schemeClr val="tx1"/>
                </a:solidFill>
                <a:effectLst/>
                <a:latin typeface="+mn-lt"/>
                <a:ea typeface="+mn-ea"/>
                <a:cs typeface="+mn-cs"/>
              </a:rPr>
              <a:t> </a:t>
            </a:r>
            <a:r>
              <a:rPr lang="en-IE" sz="1200" i="1" kern="1200" dirty="0" smtClean="0">
                <a:solidFill>
                  <a:schemeClr val="tx1"/>
                </a:solidFill>
                <a:effectLst/>
                <a:latin typeface="+mn-lt"/>
                <a:ea typeface="+mn-ea"/>
                <a:cs typeface="+mn-cs"/>
              </a:rPr>
              <a:t>8</a:t>
            </a:r>
          </a:p>
          <a:p>
            <a:endParaRPr lang="en-IE" sz="1200" i="1" kern="1200" dirty="0" smtClean="0">
              <a:solidFill>
                <a:schemeClr val="tx1"/>
              </a:solidFill>
              <a:effectLst/>
              <a:latin typeface="+mn-lt"/>
              <a:ea typeface="+mn-ea"/>
              <a:cs typeface="+mn-cs"/>
            </a:endParaRPr>
          </a:p>
          <a:p>
            <a:endParaRPr lang="en-IE" dirty="0"/>
          </a:p>
        </p:txBody>
      </p:sp>
      <p:sp>
        <p:nvSpPr>
          <p:cNvPr id="4" name="Slide Number Placeholder 3"/>
          <p:cNvSpPr>
            <a:spLocks noGrp="1"/>
          </p:cNvSpPr>
          <p:nvPr>
            <p:ph type="sldNum" sz="quarter" idx="10"/>
          </p:nvPr>
        </p:nvSpPr>
        <p:spPr/>
        <p:txBody>
          <a:bodyPr/>
          <a:lstStyle/>
          <a:p>
            <a:fld id="{D32B5972-7959-4858-BD08-92A954C61FE2}" type="slidenum">
              <a:rPr lang="en-IE" smtClean="0"/>
              <a:t>7</a:t>
            </a:fld>
            <a:endParaRPr lang="en-IE"/>
          </a:p>
        </p:txBody>
      </p:sp>
    </p:spTree>
    <p:extLst>
      <p:ext uri="{BB962C8B-B14F-4D97-AF65-F5344CB8AC3E}">
        <p14:creationId xmlns:p14="http://schemas.microsoft.com/office/powerpoint/2010/main" val="15736770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200B3F0-A9BC-48CE-8EB6-ECE965069900}" type="datetimeFigureOut">
              <a:rPr lang="en-US" smtClean="0"/>
              <a:pPr/>
              <a:t>1/8/2015</a:t>
            </a:fld>
            <a:endParaRPr lang="en-US" dirty="0"/>
          </a:p>
        </p:txBody>
      </p:sp>
      <p:sp>
        <p:nvSpPr>
          <p:cNvPr id="5" name="Footer Placeholder 4"/>
          <p:cNvSpPr>
            <a:spLocks noGrp="1"/>
          </p:cNvSpPr>
          <p:nvPr>
            <p:ph type="ftr" sz="quarter" idx="11"/>
          </p:nvPr>
        </p:nvSpPr>
        <p:spPr>
          <a:xfrm>
            <a:off x="5332412" y="5883275"/>
            <a:ext cx="4324044" cy="365125"/>
          </a:xfrm>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780571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64B320A-89BA-47B2-A525-92E8D10B06E4}" type="datetimeFigureOut">
              <a:rPr lang="en-US" smtClean="0"/>
              <a:t>1/8/2015</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46015757"/>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64B320A-89BA-47B2-A525-92E8D10B06E4}" type="datetimeFigureOut">
              <a:rPr lang="en-US" smtClean="0"/>
              <a:t>1/8/2015</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90522179"/>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64B320A-89BA-47B2-A525-92E8D10B06E4}" type="datetimeFigureOut">
              <a:rPr lang="en-US" smtClean="0"/>
              <a:t>1/8/2015</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35299460"/>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64B320A-89BA-47B2-A525-92E8D10B06E4}" type="datetimeFigureOut">
              <a:rPr lang="en-US" smtClean="0"/>
              <a:t>1/8/2015</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51817798"/>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64B320A-89BA-47B2-A525-92E8D10B06E4}" type="datetimeFigureOut">
              <a:rPr lang="en-US" smtClean="0"/>
              <a:t>1/8/2015</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21999349"/>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64B320A-89BA-47B2-A525-92E8D10B06E4}" type="datetimeFigureOut">
              <a:rPr lang="en-US" smtClean="0"/>
              <a:t>1/8/2015</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83025998"/>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54D2318-CE40-42F6-962A-4C6D6CF697DB}" type="datetimeFigureOut">
              <a:rPr lang="en-US" smtClean="0"/>
              <a:t>1/8/2015</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757277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C476AC1-EB7F-4BEF-90D9-5764B50DAF8A}" type="datetimeFigureOut">
              <a:rPr lang="en-US" smtClean="0"/>
              <a:t>1/8/2015</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05374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B20712A-F861-4AB0-A754-4F5A2033CD4B}" type="datetimeFigureOut">
              <a:rPr lang="en-US" smtClean="0"/>
              <a:t>1/8/2015</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a:xfrm>
            <a:off x="10951856" y="5867131"/>
            <a:ext cx="5511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60420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24507B7-F2DC-4B2C-B14D-58A9766807A2}" type="datetimeFigureOut">
              <a:rPr lang="en-US" smtClean="0"/>
              <a:t>1/8/2015</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60173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04A483D-5CB4-4842-8F2F-05D5276ACF63}" type="datetimeFigureOut">
              <a:rPr lang="en-US" smtClean="0"/>
              <a:t>1/8/2015</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87576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1CE32E-9DC0-47C8-A657-48F5C3E4A10B}" type="datetimeFigureOut">
              <a:rPr lang="en-US" smtClean="0"/>
              <a:t>1/8/2015</a:t>
            </a:fld>
            <a:endParaRPr lang="en-US" dirty="0"/>
          </a:p>
        </p:txBody>
      </p:sp>
      <p:sp>
        <p:nvSpPr>
          <p:cNvPr id="8" name="Footer Placeholder 7"/>
          <p:cNvSpPr>
            <a:spLocks noGrp="1"/>
          </p:cNvSpPr>
          <p:nvPr>
            <p:ph type="ftr" sz="quarter" idx="11"/>
          </p:nvPr>
        </p:nvSpPr>
        <p:spPr/>
        <p:txBody>
          <a:bodyPr/>
          <a:lstStyle/>
          <a:p>
            <a:r>
              <a:rPr lang="en-US" smtClean="0"/>
              <a:t>
              </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438965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BDF5C0D-8C3A-4771-A43D-83937FC700D4}" type="datetimeFigureOut">
              <a:rPr lang="en-US" smtClean="0"/>
              <a:t>1/8/2015</a:t>
            </a:fld>
            <a:endParaRPr lang="en-US" dirty="0"/>
          </a:p>
        </p:txBody>
      </p:sp>
      <p:sp>
        <p:nvSpPr>
          <p:cNvPr id="4" name="Footer Placeholder 3"/>
          <p:cNvSpPr>
            <a:spLocks noGrp="1"/>
          </p:cNvSpPr>
          <p:nvPr>
            <p:ph type="ftr" sz="quarter" idx="11"/>
          </p:nvPr>
        </p:nvSpPr>
        <p:spPr/>
        <p:txBody>
          <a:bodyPr/>
          <a:lstStyle/>
          <a:p>
            <a:r>
              <a:rPr lang="en-US" smtClean="0"/>
              <a:t>
              </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945775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03D2D6-FCC2-425A-A4A7-8058E8C01CB1}" type="datetimeFigureOut">
              <a:rPr lang="en-US" smtClean="0"/>
              <a:t>1/8/2015</a:t>
            </a:fld>
            <a:endParaRPr lang="en-US" dirty="0"/>
          </a:p>
        </p:txBody>
      </p:sp>
      <p:sp>
        <p:nvSpPr>
          <p:cNvPr id="3" name="Footer Placeholder 2"/>
          <p:cNvSpPr>
            <a:spLocks noGrp="1"/>
          </p:cNvSpPr>
          <p:nvPr>
            <p:ph type="ftr" sz="quarter" idx="11"/>
          </p:nvPr>
        </p:nvSpPr>
        <p:spPr/>
        <p:txBody>
          <a:bodyPr/>
          <a:lstStyle/>
          <a:p>
            <a:r>
              <a:rPr lang="en-US" smtClean="0"/>
              <a:t>
              </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276133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CF2683-E6E7-4CC3-9EEE-7854DD4F3545}" type="datetimeFigureOut">
              <a:rPr lang="en-US" smtClean="0"/>
              <a:t>1/8/2015</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565883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120F81-B39D-4CBB-8BF3-5D6E395D0F72}" type="datetimeFigureOut">
              <a:rPr lang="en-US" smtClean="0"/>
              <a:t>1/8/2015</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757583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564B320A-89BA-47B2-A525-92E8D10B06E4}" type="datetimeFigureOut">
              <a:rPr lang="en-US" smtClean="0"/>
              <a:t>1/8/2015</a:t>
            </a:fld>
            <a:endParaRPr lang="en-US" dirty="0"/>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r>
              <a:rPr lang="en-US" smtClean="0"/>
              <a:t>
              </a:t>
            </a:r>
            <a:endParaRPr lang="en-US" dirty="0"/>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26877029"/>
      </p:ext>
    </p:extLst>
  </p:cSld>
  <p:clrMap bg1="lt1" tx1="dk1" bg2="lt2" tx2="dk2" accent1="accent1" accent2="accent2" accent3="accent3" accent4="accent4" accent5="accent5" accent6="accent6" hlink="hlink" folHlink="folHlink"/>
  <p:sldLayoutIdLst>
    <p:sldLayoutId id="2147483866" r:id="rId1"/>
    <p:sldLayoutId id="2147483867" r:id="rId2"/>
    <p:sldLayoutId id="2147483868" r:id="rId3"/>
    <p:sldLayoutId id="2147483869" r:id="rId4"/>
    <p:sldLayoutId id="2147483870" r:id="rId5"/>
    <p:sldLayoutId id="2147483871" r:id="rId6"/>
    <p:sldLayoutId id="2147483872" r:id="rId7"/>
    <p:sldLayoutId id="2147483873" r:id="rId8"/>
    <p:sldLayoutId id="2147483874" r:id="rId9"/>
    <p:sldLayoutId id="2147483875" r:id="rId10"/>
    <p:sldLayoutId id="2147483876" r:id="rId11"/>
    <p:sldLayoutId id="2147483877" r:id="rId12"/>
    <p:sldLayoutId id="2147483878" r:id="rId13"/>
    <p:sldLayoutId id="2147483879" r:id="rId14"/>
    <p:sldLayoutId id="2147483880" r:id="rId15"/>
    <p:sldLayoutId id="2147483881" r:id="rId16"/>
    <p:sldLayoutId id="2147483882" r:id="rId17"/>
  </p:sldLayoutIdLst>
  <p:hf sldNum="0" hdr="0" ftr="0" dt="0"/>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cid:4C5A34E2-453D-48E7-AFC8-22D86000E4A6" TargetMode="External"/><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18553" y="1700012"/>
            <a:ext cx="8574622" cy="3004594"/>
          </a:xfrm>
        </p:spPr>
        <p:txBody>
          <a:bodyPr>
            <a:noAutofit/>
          </a:bodyPr>
          <a:lstStyle/>
          <a:p>
            <a:r>
              <a:rPr lang="en-IE" sz="4800" b="1" dirty="0" smtClean="0"/>
              <a:t>INOU Presentation to </a:t>
            </a:r>
            <a:br>
              <a:rPr lang="en-IE" sz="4800" b="1" dirty="0" smtClean="0"/>
            </a:br>
            <a:r>
              <a:rPr lang="en-IE" sz="4800" b="1" dirty="0" smtClean="0"/>
              <a:t>Joint Committee on Education and Social Protection on </a:t>
            </a:r>
            <a:br>
              <a:rPr lang="en-IE" sz="4800" b="1" dirty="0" smtClean="0"/>
            </a:br>
            <a:r>
              <a:rPr lang="en-IE" sz="4800" b="1" dirty="0" smtClean="0"/>
              <a:t>Jobless Households</a:t>
            </a:r>
            <a:endParaRPr lang="en-IE" sz="4800" b="1" dirty="0"/>
          </a:p>
        </p:txBody>
      </p:sp>
      <p:sp>
        <p:nvSpPr>
          <p:cNvPr id="3" name="Subtitle 2"/>
          <p:cNvSpPr>
            <a:spLocks noGrp="1"/>
          </p:cNvSpPr>
          <p:nvPr>
            <p:ph type="subTitle" idx="1"/>
          </p:nvPr>
        </p:nvSpPr>
        <p:spPr>
          <a:xfrm>
            <a:off x="4721439" y="5001774"/>
            <a:ext cx="6987645" cy="915832"/>
          </a:xfrm>
        </p:spPr>
        <p:txBody>
          <a:bodyPr/>
          <a:lstStyle/>
          <a:p>
            <a:r>
              <a:rPr lang="en-IE" b="1" dirty="0" smtClean="0">
                <a:solidFill>
                  <a:schemeClr val="accent1">
                    <a:lumMod val="75000"/>
                  </a:schemeClr>
                </a:solidFill>
              </a:rPr>
              <a:t>14</a:t>
            </a:r>
            <a:r>
              <a:rPr lang="en-IE" b="1" baseline="30000" dirty="0" smtClean="0">
                <a:solidFill>
                  <a:schemeClr val="accent1">
                    <a:lumMod val="75000"/>
                  </a:schemeClr>
                </a:solidFill>
              </a:rPr>
              <a:t>th</a:t>
            </a:r>
            <a:r>
              <a:rPr lang="en-IE" b="1" dirty="0" smtClean="0">
                <a:solidFill>
                  <a:schemeClr val="accent1">
                    <a:lumMod val="75000"/>
                  </a:schemeClr>
                </a:solidFill>
              </a:rPr>
              <a:t> January 2015</a:t>
            </a:r>
            <a:endParaRPr lang="en-IE" b="1" dirty="0">
              <a:solidFill>
                <a:schemeClr val="accent1">
                  <a:lumMod val="75000"/>
                </a:schemeClr>
              </a:solidFill>
            </a:endParaRPr>
          </a:p>
        </p:txBody>
      </p:sp>
      <p:pic>
        <p:nvPicPr>
          <p:cNvPr id="4" name="e800e6b2-8f4a-4008-80e0-660b30291330" descr="cid:4C5A34E2-453D-48E7-AFC8-22D86000E4A6"/>
          <p:cNvPicPr/>
          <p:nvPr/>
        </p:nvPicPr>
        <p:blipFill>
          <a:blip r:embed="rId2" r:link="rId3" cstate="print"/>
          <a:srcRect/>
          <a:stretch>
            <a:fillRect/>
          </a:stretch>
        </p:blipFill>
        <p:spPr bwMode="auto">
          <a:xfrm>
            <a:off x="262507" y="5001774"/>
            <a:ext cx="1710149" cy="1557507"/>
          </a:xfrm>
          <a:prstGeom prst="rect">
            <a:avLst/>
          </a:prstGeom>
          <a:noFill/>
          <a:ln w="9525">
            <a:noFill/>
            <a:miter lim="800000"/>
            <a:headEnd/>
            <a:tailEnd/>
          </a:ln>
        </p:spPr>
      </p:pic>
    </p:spTree>
    <p:extLst>
      <p:ext uri="{BB962C8B-B14F-4D97-AF65-F5344CB8AC3E}">
        <p14:creationId xmlns:p14="http://schemas.microsoft.com/office/powerpoint/2010/main" val="18218227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1"/>
            <a:ext cx="10018713" cy="898300"/>
          </a:xfrm>
        </p:spPr>
        <p:txBody>
          <a:bodyPr>
            <a:noAutofit/>
          </a:bodyPr>
          <a:lstStyle/>
          <a:p>
            <a:r>
              <a:rPr lang="en-IE" sz="4800" b="1" dirty="0" smtClean="0">
                <a:solidFill>
                  <a:schemeClr val="accent1">
                    <a:lumMod val="75000"/>
                  </a:schemeClr>
                </a:solidFill>
              </a:rPr>
              <a:t>Who are the jobless? </a:t>
            </a:r>
            <a:endParaRPr lang="en-IE" sz="4800" b="1" dirty="0">
              <a:solidFill>
                <a:schemeClr val="accent1">
                  <a:lumMod val="75000"/>
                </a:schemeClr>
              </a:solidFill>
            </a:endParaRPr>
          </a:p>
        </p:txBody>
      </p:sp>
      <p:sp>
        <p:nvSpPr>
          <p:cNvPr id="3" name="Content Placeholder 2"/>
          <p:cNvSpPr>
            <a:spLocks noGrp="1"/>
          </p:cNvSpPr>
          <p:nvPr>
            <p:ph idx="1"/>
          </p:nvPr>
        </p:nvSpPr>
        <p:spPr>
          <a:xfrm>
            <a:off x="1484311" y="1596979"/>
            <a:ext cx="10018713" cy="4207099"/>
          </a:xfrm>
        </p:spPr>
        <p:txBody>
          <a:bodyPr>
            <a:normAutofit lnSpcReduction="10000"/>
          </a:bodyPr>
          <a:lstStyle/>
          <a:p>
            <a:r>
              <a:rPr lang="en-IE" sz="4000" dirty="0" smtClean="0"/>
              <a:t>People who are unempl0yed</a:t>
            </a:r>
          </a:p>
          <a:p>
            <a:pPr lvl="1"/>
            <a:r>
              <a:rPr lang="en-IE" sz="3600" dirty="0" smtClean="0"/>
              <a:t>Particular issues for young people; older people</a:t>
            </a:r>
          </a:p>
          <a:p>
            <a:r>
              <a:rPr lang="en-IE" sz="4000" dirty="0" smtClean="0"/>
              <a:t>Many people who have a disability</a:t>
            </a:r>
          </a:p>
          <a:p>
            <a:r>
              <a:rPr lang="en-IE" sz="4000" dirty="0" smtClean="0"/>
              <a:t>Many people who are parenting alone</a:t>
            </a:r>
          </a:p>
          <a:p>
            <a:r>
              <a:rPr lang="en-IE" sz="4000" dirty="0" smtClean="0"/>
              <a:t>Many people who are working in piecemeal, part-time, low work intensity jobs</a:t>
            </a:r>
          </a:p>
        </p:txBody>
      </p:sp>
    </p:spTree>
    <p:extLst>
      <p:ext uri="{BB962C8B-B14F-4D97-AF65-F5344CB8AC3E}">
        <p14:creationId xmlns:p14="http://schemas.microsoft.com/office/powerpoint/2010/main" val="469855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743755"/>
          </a:xfrm>
        </p:spPr>
        <p:txBody>
          <a:bodyPr>
            <a:noAutofit/>
          </a:bodyPr>
          <a:lstStyle/>
          <a:p>
            <a:r>
              <a:rPr lang="en-IE" sz="4800" b="1" dirty="0" smtClean="0">
                <a:solidFill>
                  <a:schemeClr val="accent1">
                    <a:lumMod val="75000"/>
                  </a:schemeClr>
                </a:solidFill>
              </a:rPr>
              <a:t>What are the issues? </a:t>
            </a:r>
            <a:endParaRPr lang="en-IE" sz="4800" b="1" dirty="0">
              <a:solidFill>
                <a:schemeClr val="accent1">
                  <a:lumMod val="75000"/>
                </a:schemeClr>
              </a:solidFill>
            </a:endParaRPr>
          </a:p>
        </p:txBody>
      </p:sp>
      <p:sp>
        <p:nvSpPr>
          <p:cNvPr id="3" name="Content Placeholder 2"/>
          <p:cNvSpPr>
            <a:spLocks noGrp="1"/>
          </p:cNvSpPr>
          <p:nvPr>
            <p:ph idx="1"/>
          </p:nvPr>
        </p:nvSpPr>
        <p:spPr>
          <a:xfrm>
            <a:off x="1854558" y="1622738"/>
            <a:ext cx="9648465" cy="4842455"/>
          </a:xfrm>
        </p:spPr>
        <p:txBody>
          <a:bodyPr>
            <a:noAutofit/>
          </a:bodyPr>
          <a:lstStyle/>
          <a:p>
            <a:r>
              <a:rPr lang="en-IE" dirty="0" smtClean="0"/>
              <a:t>Access to an adequate income</a:t>
            </a:r>
          </a:p>
          <a:p>
            <a:r>
              <a:rPr lang="en-IE" dirty="0" smtClean="0"/>
              <a:t>Reliance on public services</a:t>
            </a:r>
          </a:p>
          <a:p>
            <a:pPr lvl="1"/>
            <a:r>
              <a:rPr lang="en-IE" sz="2400" dirty="0" smtClean="0"/>
              <a:t>In rural areas lack of transport critical</a:t>
            </a:r>
          </a:p>
          <a:p>
            <a:pPr lvl="1"/>
            <a:r>
              <a:rPr lang="en-IE" sz="2400" dirty="0" smtClean="0"/>
              <a:t>Accurate and timely information </a:t>
            </a:r>
            <a:r>
              <a:rPr lang="en-IE" sz="2400" dirty="0"/>
              <a:t>critical </a:t>
            </a:r>
            <a:r>
              <a:rPr lang="en-IE" sz="2400" dirty="0" smtClean="0"/>
              <a:t>to access </a:t>
            </a:r>
          </a:p>
          <a:p>
            <a:r>
              <a:rPr lang="en-IE" dirty="0" smtClean="0"/>
              <a:t>Lack of access to sustainable and decent employment </a:t>
            </a:r>
          </a:p>
          <a:p>
            <a:pPr lvl="1"/>
            <a:r>
              <a:rPr lang="en-IE" sz="2400" dirty="0" smtClean="0"/>
              <a:t>In rural areas striking lack of opportunities </a:t>
            </a:r>
          </a:p>
          <a:p>
            <a:pPr lvl="1"/>
            <a:r>
              <a:rPr lang="en-IE" sz="2400" dirty="0" smtClean="0"/>
              <a:t>Outside of certain sectors lack of decent paid employment</a:t>
            </a:r>
          </a:p>
          <a:p>
            <a:pPr lvl="1"/>
            <a:r>
              <a:rPr lang="en-IE" sz="2400" dirty="0" smtClean="0"/>
              <a:t>Cost of participation: higher for people with disabilities; people with caring responsibilities </a:t>
            </a:r>
          </a:p>
          <a:p>
            <a:r>
              <a:rPr lang="en-IE" dirty="0" smtClean="0"/>
              <a:t>Strong commitment to meet social targets</a:t>
            </a:r>
          </a:p>
        </p:txBody>
      </p:sp>
    </p:spTree>
    <p:extLst>
      <p:ext uri="{BB962C8B-B14F-4D97-AF65-F5344CB8AC3E}">
        <p14:creationId xmlns:p14="http://schemas.microsoft.com/office/powerpoint/2010/main" val="34884632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1"/>
            <a:ext cx="10018713" cy="846786"/>
          </a:xfrm>
        </p:spPr>
        <p:txBody>
          <a:bodyPr>
            <a:normAutofit/>
          </a:bodyPr>
          <a:lstStyle/>
          <a:p>
            <a:r>
              <a:rPr lang="en-IE" sz="4800" b="1" dirty="0" smtClean="0">
                <a:solidFill>
                  <a:schemeClr val="accent1">
                    <a:lumMod val="75000"/>
                  </a:schemeClr>
                </a:solidFill>
              </a:rPr>
              <a:t>Adequate Income</a:t>
            </a:r>
            <a:endParaRPr lang="en-IE" sz="4800" b="1" dirty="0">
              <a:solidFill>
                <a:schemeClr val="accent1">
                  <a:lumMod val="75000"/>
                </a:schemeClr>
              </a:solidFill>
            </a:endParaRPr>
          </a:p>
        </p:txBody>
      </p:sp>
      <p:sp>
        <p:nvSpPr>
          <p:cNvPr id="3" name="Content Placeholder 2"/>
          <p:cNvSpPr>
            <a:spLocks noGrp="1"/>
          </p:cNvSpPr>
          <p:nvPr>
            <p:ph idx="1"/>
          </p:nvPr>
        </p:nvSpPr>
        <p:spPr>
          <a:xfrm>
            <a:off x="1484311" y="1687131"/>
            <a:ext cx="10018712" cy="4443213"/>
          </a:xfrm>
        </p:spPr>
        <p:txBody>
          <a:bodyPr>
            <a:noAutofit/>
          </a:bodyPr>
          <a:lstStyle/>
          <a:p>
            <a:r>
              <a:rPr lang="en-IE" dirty="0" smtClean="0"/>
              <a:t>Social protection</a:t>
            </a:r>
          </a:p>
          <a:p>
            <a:pPr marL="742950" lvl="2"/>
            <a:r>
              <a:rPr lang="en-IE" sz="2400" dirty="0"/>
              <a:t>Accurate and timely information critical </a:t>
            </a:r>
            <a:endParaRPr lang="en-IE" sz="2400" dirty="0" smtClean="0"/>
          </a:p>
          <a:p>
            <a:pPr marL="742950" lvl="2"/>
            <a:r>
              <a:rPr lang="en-IE" sz="2400" dirty="0" smtClean="0"/>
              <a:t>Constructive and respectful engagement</a:t>
            </a:r>
          </a:p>
          <a:p>
            <a:pPr marL="285750" lvl="1"/>
            <a:r>
              <a:rPr lang="en-IE" sz="2400" dirty="0" smtClean="0"/>
              <a:t>Impact of recession</a:t>
            </a:r>
          </a:p>
          <a:p>
            <a:pPr marL="742950" lvl="2"/>
            <a:r>
              <a:rPr lang="en-IE" sz="2400" dirty="0" smtClean="0"/>
              <a:t>Negative perceptions can </a:t>
            </a:r>
            <a:r>
              <a:rPr lang="en-IE" sz="2400" dirty="0"/>
              <a:t>be demeaning and harmful </a:t>
            </a:r>
          </a:p>
          <a:p>
            <a:r>
              <a:rPr lang="en-IE" dirty="0" smtClean="0"/>
              <a:t>Work is not always a route out of poverty</a:t>
            </a:r>
          </a:p>
          <a:p>
            <a:r>
              <a:rPr lang="en-IE" dirty="0" smtClean="0"/>
              <a:t>Cycle of welfare, low paid work</a:t>
            </a:r>
          </a:p>
          <a:p>
            <a:r>
              <a:rPr lang="en-IE" dirty="0" smtClean="0"/>
              <a:t>Precarious nature of a lot of available employment</a:t>
            </a:r>
          </a:p>
          <a:p>
            <a:pPr lvl="1"/>
            <a:r>
              <a:rPr lang="en-IE" sz="2400" dirty="0" smtClean="0"/>
              <a:t>Social protection system increasing focus on welfare or work</a:t>
            </a:r>
            <a:endParaRPr lang="en-IE" sz="2400" dirty="0"/>
          </a:p>
        </p:txBody>
      </p:sp>
    </p:spTree>
    <p:extLst>
      <p:ext uri="{BB962C8B-B14F-4D97-AF65-F5344CB8AC3E}">
        <p14:creationId xmlns:p14="http://schemas.microsoft.com/office/powerpoint/2010/main" val="27891617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949817"/>
          </a:xfrm>
        </p:spPr>
        <p:txBody>
          <a:bodyPr>
            <a:normAutofit/>
          </a:bodyPr>
          <a:lstStyle/>
          <a:p>
            <a:r>
              <a:rPr lang="en-IE" sz="4800" b="1" dirty="0" smtClean="0">
                <a:solidFill>
                  <a:schemeClr val="accent1">
                    <a:lumMod val="75000"/>
                  </a:schemeClr>
                </a:solidFill>
              </a:rPr>
              <a:t>Reliance on Public Services</a:t>
            </a:r>
            <a:endParaRPr lang="en-IE" sz="4800" b="1" dirty="0">
              <a:solidFill>
                <a:schemeClr val="accent1">
                  <a:lumMod val="75000"/>
                </a:schemeClr>
              </a:solidFill>
            </a:endParaRPr>
          </a:p>
        </p:txBody>
      </p:sp>
      <p:sp>
        <p:nvSpPr>
          <p:cNvPr id="3" name="Content Placeholder 2"/>
          <p:cNvSpPr>
            <a:spLocks noGrp="1"/>
          </p:cNvSpPr>
          <p:nvPr>
            <p:ph idx="1"/>
          </p:nvPr>
        </p:nvSpPr>
        <p:spPr>
          <a:xfrm>
            <a:off x="1484310" y="1893195"/>
            <a:ext cx="10018713" cy="3898006"/>
          </a:xfrm>
        </p:spPr>
        <p:txBody>
          <a:bodyPr>
            <a:normAutofit fontScale="85000" lnSpcReduction="10000"/>
          </a:bodyPr>
          <a:lstStyle/>
          <a:p>
            <a:r>
              <a:rPr lang="en-IE" sz="4000" dirty="0" smtClean="0"/>
              <a:t>Impact of recession on adequacy of provision</a:t>
            </a:r>
          </a:p>
          <a:p>
            <a:r>
              <a:rPr lang="en-IE" sz="4000" dirty="0" smtClean="0"/>
              <a:t>Intreo not open to everyone of working age nor to everyone who is in a jobless household</a:t>
            </a:r>
          </a:p>
          <a:p>
            <a:r>
              <a:rPr lang="en-IE" sz="4000" dirty="0" smtClean="0"/>
              <a:t>Strong links between housing tenure and joblessness</a:t>
            </a:r>
          </a:p>
          <a:p>
            <a:r>
              <a:rPr lang="en-IE" sz="4000" dirty="0" smtClean="0"/>
              <a:t>Lack of affordable transport reinforces isolation esp. for people living in rural areas; who have a disability</a:t>
            </a:r>
            <a:endParaRPr lang="en-IE" sz="4000" dirty="0"/>
          </a:p>
        </p:txBody>
      </p:sp>
    </p:spTree>
    <p:extLst>
      <p:ext uri="{BB962C8B-B14F-4D97-AF65-F5344CB8AC3E}">
        <p14:creationId xmlns:p14="http://schemas.microsoft.com/office/powerpoint/2010/main" val="31530368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821028"/>
          </a:xfrm>
        </p:spPr>
        <p:txBody>
          <a:bodyPr>
            <a:noAutofit/>
          </a:bodyPr>
          <a:lstStyle/>
          <a:p>
            <a:r>
              <a:rPr lang="en-IE" sz="4800" b="1" dirty="0" smtClean="0">
                <a:solidFill>
                  <a:schemeClr val="accent1">
                    <a:lumMod val="75000"/>
                  </a:schemeClr>
                </a:solidFill>
              </a:rPr>
              <a:t>Increase Access to Employment</a:t>
            </a:r>
            <a:endParaRPr lang="en-IE" sz="4800" b="1" dirty="0">
              <a:solidFill>
                <a:schemeClr val="accent1">
                  <a:lumMod val="75000"/>
                </a:schemeClr>
              </a:solidFill>
            </a:endParaRPr>
          </a:p>
        </p:txBody>
      </p:sp>
      <p:sp>
        <p:nvSpPr>
          <p:cNvPr id="3" name="Content Placeholder 2"/>
          <p:cNvSpPr>
            <a:spLocks noGrp="1"/>
          </p:cNvSpPr>
          <p:nvPr>
            <p:ph idx="1"/>
          </p:nvPr>
        </p:nvSpPr>
        <p:spPr>
          <a:xfrm>
            <a:off x="1484310" y="1764407"/>
            <a:ext cx="10018713" cy="4026794"/>
          </a:xfrm>
        </p:spPr>
        <p:txBody>
          <a:bodyPr>
            <a:normAutofit fontScale="70000" lnSpcReduction="20000"/>
          </a:bodyPr>
          <a:lstStyle/>
          <a:p>
            <a:r>
              <a:rPr lang="en-IE" sz="4000" dirty="0" smtClean="0"/>
              <a:t>Supports to re-skill, re-educate: strong links between educational &amp; employment status</a:t>
            </a:r>
          </a:p>
          <a:p>
            <a:r>
              <a:rPr lang="en-IE" sz="4000" dirty="0" smtClean="0"/>
              <a:t>PES / Intreo open to everyone of working age</a:t>
            </a:r>
          </a:p>
          <a:p>
            <a:r>
              <a:rPr lang="en-IE" sz="4000" dirty="0" smtClean="0"/>
              <a:t>Address exclusion and discrimination in the labour market</a:t>
            </a:r>
          </a:p>
          <a:p>
            <a:r>
              <a:rPr lang="en-IE" sz="4000" dirty="0" smtClean="0"/>
              <a:t>Address lack of opportunities outside of large urban areas</a:t>
            </a:r>
          </a:p>
          <a:p>
            <a:r>
              <a:rPr lang="en-IE" sz="4000" dirty="0" smtClean="0"/>
              <a:t>Address barriers to participation e.g. childcare, accessible transport</a:t>
            </a:r>
          </a:p>
          <a:p>
            <a:r>
              <a:rPr lang="en-IE" sz="4000" dirty="0" smtClean="0"/>
              <a:t>Work with employers to ensure access to existing and emerging employment opportunities</a:t>
            </a:r>
          </a:p>
        </p:txBody>
      </p:sp>
    </p:spTree>
    <p:extLst>
      <p:ext uri="{BB962C8B-B14F-4D97-AF65-F5344CB8AC3E}">
        <p14:creationId xmlns:p14="http://schemas.microsoft.com/office/powerpoint/2010/main" val="5171240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859665"/>
          </a:xfrm>
        </p:spPr>
        <p:txBody>
          <a:bodyPr>
            <a:normAutofit/>
          </a:bodyPr>
          <a:lstStyle/>
          <a:p>
            <a:r>
              <a:rPr lang="en-IE" sz="4800" b="1" dirty="0" smtClean="0">
                <a:solidFill>
                  <a:schemeClr val="accent1">
                    <a:lumMod val="75000"/>
                  </a:schemeClr>
                </a:solidFill>
              </a:rPr>
              <a:t>Social Targets</a:t>
            </a:r>
            <a:endParaRPr lang="en-IE" sz="4800" b="1" dirty="0">
              <a:solidFill>
                <a:schemeClr val="accent1">
                  <a:lumMod val="75000"/>
                </a:schemeClr>
              </a:solidFill>
            </a:endParaRPr>
          </a:p>
        </p:txBody>
      </p:sp>
      <p:sp>
        <p:nvSpPr>
          <p:cNvPr id="3" name="Content Placeholder 2"/>
          <p:cNvSpPr>
            <a:spLocks noGrp="1"/>
          </p:cNvSpPr>
          <p:nvPr>
            <p:ph idx="1"/>
          </p:nvPr>
        </p:nvSpPr>
        <p:spPr>
          <a:xfrm>
            <a:off x="1484310" y="1790163"/>
            <a:ext cx="10018713" cy="4001037"/>
          </a:xfrm>
        </p:spPr>
        <p:txBody>
          <a:bodyPr>
            <a:normAutofit fontScale="85000" lnSpcReduction="20000"/>
          </a:bodyPr>
          <a:lstStyle/>
          <a:p>
            <a:r>
              <a:rPr lang="en-IE" sz="4000" dirty="0" smtClean="0"/>
              <a:t>Integrated policies required</a:t>
            </a:r>
          </a:p>
          <a:p>
            <a:r>
              <a:rPr lang="en-IE" sz="4000" dirty="0" smtClean="0"/>
              <a:t>Social &amp; equality assessment across Government</a:t>
            </a:r>
          </a:p>
          <a:p>
            <a:r>
              <a:rPr lang="en-IE" sz="4000" dirty="0" smtClean="0"/>
              <a:t>Social inclusion / equality / human rights principles embedded into the heart of: </a:t>
            </a:r>
          </a:p>
          <a:p>
            <a:pPr lvl="1"/>
            <a:r>
              <a:rPr lang="en-IE" sz="3600" dirty="0" smtClean="0"/>
              <a:t>Policy making</a:t>
            </a:r>
          </a:p>
          <a:p>
            <a:pPr lvl="1"/>
            <a:r>
              <a:rPr lang="en-IE" sz="3600" dirty="0" smtClean="0"/>
              <a:t>Service / support design &amp; delivery</a:t>
            </a:r>
          </a:p>
          <a:p>
            <a:pPr lvl="1"/>
            <a:r>
              <a:rPr lang="en-IE" sz="3600" dirty="0" smtClean="0"/>
              <a:t>Monitoring &amp; evaluation</a:t>
            </a:r>
            <a:endParaRPr lang="en-IE" sz="3600" dirty="0"/>
          </a:p>
        </p:txBody>
      </p:sp>
    </p:spTree>
    <p:extLst>
      <p:ext uri="{BB962C8B-B14F-4D97-AF65-F5344CB8AC3E}">
        <p14:creationId xmlns:p14="http://schemas.microsoft.com/office/powerpoint/2010/main" val="340780564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BC1C1C"/>
      </a:accent1>
      <a:accent2>
        <a:srgbClr val="F67534"/>
      </a:accent2>
      <a:accent3>
        <a:srgbClr val="EAAC35"/>
      </a:accent3>
      <a:accent4>
        <a:srgbClr val="9BAF68"/>
      </a:accent4>
      <a:accent5>
        <a:srgbClr val="68B9A6"/>
      </a:accent5>
      <a:accent6>
        <a:srgbClr val="50B1D4"/>
      </a:accent6>
      <a:hlink>
        <a:srgbClr val="E46416"/>
      </a:hlink>
      <a:folHlink>
        <a:srgbClr val="EE9340"/>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xmlns="" name="Parallax" id="{3388167B-A2EB-4685-9635-1831D9AEF8C4}" vid="{93B4CCAC-FD5A-4D59-B1AC-EAF45910B5A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TM03457496[[fn=Parallax]]</Template>
  <TotalTime>142</TotalTime>
  <Words>422</Words>
  <Application>Microsoft Office PowerPoint</Application>
  <PresentationFormat>Custom</PresentationFormat>
  <Paragraphs>51</Paragraphs>
  <Slides>7</Slides>
  <Notes>1</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Parallax</vt:lpstr>
      <vt:lpstr>INOU Presentation to  Joint Committee on Education and Social Protection on  Jobless Households</vt:lpstr>
      <vt:lpstr>Who are the jobless? </vt:lpstr>
      <vt:lpstr>What are the issues? </vt:lpstr>
      <vt:lpstr>Adequate Income</vt:lpstr>
      <vt:lpstr>Reliance on Public Services</vt:lpstr>
      <vt:lpstr>Increase Access to Employment</vt:lpstr>
      <vt:lpstr>Social Targets</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INOU Presentation to  Joint Committee on Education and Social Protection on  Jobless Households</dc:title>
  <dc:creator>Brid O'Brien</dc:creator>
  <cp:lastModifiedBy>Mary Blaney</cp:lastModifiedBy>
  <cp:revision>23</cp:revision>
  <dcterms:created xsi:type="dcterms:W3CDTF">2014-12-02T15:51:08Z</dcterms:created>
  <dcterms:modified xsi:type="dcterms:W3CDTF">2015-01-08T10:23:32Z</dcterms:modified>
</cp:coreProperties>
</file>