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14DDACA-92A5-479C-96A1-66A7F165001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69CE299-951F-4D3E-90D5-AB5188DE6E6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17423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2428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615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598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867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59449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077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8565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5701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419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2694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7153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1D083-5C46-4EB7-8BB1-C99E2E22048F}" type="datetimeFigureOut">
              <a:rPr lang="en-IE" smtClean="0"/>
              <a:t>16/01/2015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1C362-1923-4F95-B6CD-03923D29C7C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6370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The Impact of Social Protection Payments on Income Distribution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John FitzGerald, TCD and ESRI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87562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dirty="0" smtClean="0"/>
              <a:t>Composition of Government Expenditure</a:t>
            </a:r>
            <a:endParaRPr lang="en-IE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163174" cy="458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08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600" dirty="0" smtClean="0"/>
              <a:t>Government Transfers as % of GDP</a:t>
            </a:r>
            <a:endParaRPr lang="en-IE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983085"/>
              </p:ext>
            </p:extLst>
          </p:nvPr>
        </p:nvGraphicFramePr>
        <p:xfrm>
          <a:off x="251523" y="2276873"/>
          <a:ext cx="8712963" cy="320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5"/>
                <a:gridCol w="784089"/>
                <a:gridCol w="968107"/>
                <a:gridCol w="968107"/>
                <a:gridCol w="968107"/>
                <a:gridCol w="968107"/>
                <a:gridCol w="968107"/>
                <a:gridCol w="968107"/>
                <a:gridCol w="968107"/>
              </a:tblGrid>
              <a:tr h="280831">
                <a:tc>
                  <a:txBody>
                    <a:bodyPr/>
                    <a:lstStyle/>
                    <a:p>
                      <a:endParaRPr lang="en-IE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0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0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0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0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0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0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 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Change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endParaRPr lang="en-IE" sz="10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2007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2008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2009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2010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2011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2012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2013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2007-2011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Germany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16.0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15.8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16.7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15.7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15.6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15.7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-0.3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France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17.6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19.2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19.2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19.1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19.5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19.9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Netherlands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9.7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9.7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10.7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11.0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11.1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11.5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11.9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UK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12.1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12.6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14.3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14.2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14.2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14.6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14.5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2.1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Ireland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11.5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13.8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17.6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17.5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16.3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6.0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Greece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14.6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16.1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17.8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19.3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19.8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18.5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4.7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Spain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11.5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12.3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14.4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15.1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15.3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16.0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16.3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3.8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08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Portugal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14.1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14.6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16.4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16.4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17.0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</a:rPr>
                        <a:t>17.5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18.4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</a:rPr>
                        <a:t>2.9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512" y="5747199"/>
            <a:ext cx="6042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Source: EU AMECO database. GNP is used for Ireland, not GDP.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8619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600" dirty="0" smtClean="0"/>
              <a:t>Revenue Commissioners’ Data, Change between 2007 and 2011</a:t>
            </a:r>
            <a:endParaRPr lang="en-IE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946118"/>
              </p:ext>
            </p:extLst>
          </p:nvPr>
        </p:nvGraphicFramePr>
        <p:xfrm>
          <a:off x="251520" y="3140968"/>
          <a:ext cx="822960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Income Range</a:t>
                      </a:r>
                      <a:endParaRPr lang="en-IE" sz="1400" b="1" dirty="0">
                        <a:solidFill>
                          <a:srgbClr val="FFFFF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Number of Taxpayers</a:t>
                      </a:r>
                      <a:endParaRPr lang="en-IE" sz="1400" b="1">
                        <a:solidFill>
                          <a:srgbClr val="FFFFF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Average Income</a:t>
                      </a:r>
                      <a:endParaRPr lang="en-IE" sz="1400" b="1">
                        <a:solidFill>
                          <a:srgbClr val="FFFFF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Total Income</a:t>
                      </a:r>
                      <a:endParaRPr lang="en-IE" sz="1400" b="1">
                        <a:solidFill>
                          <a:srgbClr val="FFFFF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100-150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-12.6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-0.3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-12.8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150-200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-13.0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0.0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-13.0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200-275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-15.7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-0.2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-15.9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275+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-28.4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-15.3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-39.4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100+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-14.7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-9.3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-22.6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All Taxpayers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-13.4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>
                          <a:effectLst/>
                        </a:rPr>
                        <a:t>-0.6</a:t>
                      </a:r>
                      <a:endParaRPr lang="en-IE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-13.9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841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Gini </a:t>
            </a:r>
            <a:r>
              <a:rPr lang="en-IE" sz="3200" dirty="0"/>
              <a:t>c</a:t>
            </a:r>
            <a:r>
              <a:rPr lang="en-IE" sz="3200" dirty="0" smtClean="0"/>
              <a:t>oefficient before tax and welfare payments</a:t>
            </a:r>
            <a:endParaRPr lang="en-IE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516764" cy="452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282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sz="3600" dirty="0" smtClean="0"/>
              <a:t>Gini coefficient after direct taxation and welfare payments</a:t>
            </a:r>
            <a:endParaRPr lang="en-IE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508093" cy="45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831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Conclusions - 1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Big fall in everyone’s income because of crisis</a:t>
            </a:r>
          </a:p>
          <a:p>
            <a:r>
              <a:rPr lang="en-IE" dirty="0" smtClean="0"/>
              <a:t>Governments decided to increase expenditure on welfare, especially relative to GDP</a:t>
            </a:r>
          </a:p>
          <a:p>
            <a:r>
              <a:rPr lang="en-IE" dirty="0" smtClean="0"/>
              <a:t>For those on high incomes: numbers fell dramatically; their tax rate increased.</a:t>
            </a:r>
          </a:p>
          <a:p>
            <a:r>
              <a:rPr lang="en-IE" dirty="0" smtClean="0"/>
              <a:t>A consequence of the fall in tax take from high income earners was that the rest of those with taxable incomes had to pay more tax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45752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Conclusions - 2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 consequence of the changes was that:</a:t>
            </a:r>
          </a:p>
          <a:p>
            <a:pPr lvl="1"/>
            <a:r>
              <a:rPr lang="en-IE" dirty="0" smtClean="0"/>
              <a:t>Without tax and welfare payments there would have been a big increase in inequality, but</a:t>
            </a:r>
          </a:p>
          <a:p>
            <a:pPr lvl="1"/>
            <a:r>
              <a:rPr lang="en-IE" dirty="0" smtClean="0"/>
              <a:t>Because of the increase in welfare expenditure and taxes there has been a small fall in inequality</a:t>
            </a:r>
          </a:p>
          <a:p>
            <a:pPr lvl="1"/>
            <a:r>
              <a:rPr lang="en-IE" dirty="0" smtClean="0"/>
              <a:t>This has not been enough to prevent a rise in those at risk of poverty</a:t>
            </a:r>
          </a:p>
          <a:p>
            <a:pPr lvl="1"/>
            <a:r>
              <a:rPr lang="en-IE" dirty="0" smtClean="0"/>
              <a:t>Unemployment has had a major impact, which public policy on welfare has only partially offset</a:t>
            </a:r>
          </a:p>
        </p:txBody>
      </p:sp>
    </p:spTree>
    <p:extLst>
      <p:ext uri="{BB962C8B-B14F-4D97-AF65-F5344CB8AC3E}">
        <p14:creationId xmlns:p14="http://schemas.microsoft.com/office/powerpoint/2010/main" val="121019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Conclusions - 3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While individual policy changes announced in successive budgets, taken together have not been particularly progressive, the overall impact of government policy on expenditure and taxation has had a progressive impact, reducing inequality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01523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377</Words>
  <Application>Microsoft Office PowerPoint</Application>
  <PresentationFormat>On-screen Show (4:3)</PresentationFormat>
  <Paragraphs>137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Impact of Social Protection Payments on Income Distribution</vt:lpstr>
      <vt:lpstr>Composition of Government Expenditure</vt:lpstr>
      <vt:lpstr>Government Transfers as % of GDP</vt:lpstr>
      <vt:lpstr>Revenue Commissioners’ Data, Change between 2007 and 2011</vt:lpstr>
      <vt:lpstr>Gini coefficient before tax and welfare payments</vt:lpstr>
      <vt:lpstr>Gini coefficient after direct taxation and welfare payments</vt:lpstr>
      <vt:lpstr>Conclusions - 1</vt:lpstr>
      <vt:lpstr>Conclusions - 2</vt:lpstr>
      <vt:lpstr>Conclusions - 3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Social Protection Payments on Income Distribution</dc:title>
  <dc:creator>John</dc:creator>
  <cp:lastModifiedBy>Nuala O'Hanlon</cp:lastModifiedBy>
  <cp:revision>3</cp:revision>
  <cp:lastPrinted>2015-01-15T22:34:42Z</cp:lastPrinted>
  <dcterms:created xsi:type="dcterms:W3CDTF">2015-01-15T22:12:06Z</dcterms:created>
  <dcterms:modified xsi:type="dcterms:W3CDTF">2015-01-16T13:03:57Z</dcterms:modified>
</cp:coreProperties>
</file>