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303" r:id="rId3"/>
    <p:sldId id="300" r:id="rId4"/>
    <p:sldId id="275" r:id="rId5"/>
    <p:sldId id="306" r:id="rId6"/>
    <p:sldId id="307" r:id="rId7"/>
    <p:sldId id="305" r:id="rId8"/>
    <p:sldId id="281" r:id="rId9"/>
    <p:sldId id="285" r:id="rId10"/>
    <p:sldId id="280" r:id="rId11"/>
    <p:sldId id="283" r:id="rId12"/>
    <p:sldId id="286" r:id="rId13"/>
    <p:sldId id="298" r:id="rId14"/>
    <p:sldId id="302" r:id="rId15"/>
    <p:sldId id="294" r:id="rId16"/>
    <p:sldId id="289" r:id="rId17"/>
    <p:sldId id="291" r:id="rId18"/>
  </p:sldIdLst>
  <p:sldSz cx="9144000" cy="6858000" type="screen4x3"/>
  <p:notesSz cx="6648450" cy="98504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00CC66"/>
    <a:srgbClr val="339966"/>
    <a:srgbClr val="00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67" autoAdjust="0"/>
    <p:restoredTop sz="86384" autoAdjust="0"/>
  </p:normalViewPr>
  <p:slideViewPr>
    <p:cSldViewPr>
      <p:cViewPr varScale="1">
        <p:scale>
          <a:sx n="117" d="100"/>
          <a:sy n="117" d="100"/>
        </p:scale>
        <p:origin x="-2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76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5550" y="0"/>
            <a:ext cx="28813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5009FB8-3F20-41D9-94AB-9D6FE692AB4A}" type="datetimeFigureOut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56725"/>
            <a:ext cx="28813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5550" y="9356725"/>
            <a:ext cx="28813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B31DC9-374E-4A66-B90F-48289624E1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88131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27" tIns="45314" rIns="90627" bIns="45314" numCol="1" anchor="t" anchorCtr="0" compatLnSpc="1">
            <a:prstTxWarp prst="textNoShape">
              <a:avLst/>
            </a:prstTxWarp>
          </a:bodyPr>
          <a:lstStyle>
            <a:lvl1pPr defTabSz="90565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765550" y="0"/>
            <a:ext cx="288131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27" tIns="45314" rIns="90627" bIns="45314" numCol="1" anchor="t" anchorCtr="0" compatLnSpc="1">
            <a:prstTxWarp prst="textNoShape">
              <a:avLst/>
            </a:prstTxWarp>
          </a:bodyPr>
          <a:lstStyle>
            <a:lvl1pPr algn="r" defTabSz="90565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035D9B1-DDFA-4C08-9DD5-77191008914A}" type="datetimeFigureOut">
              <a:rPr lang="en-IE"/>
              <a:pPr>
                <a:defRPr/>
              </a:pPr>
              <a:t>05/12/2011</a:t>
            </a:fld>
            <a:endParaRPr lang="en-I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738188"/>
            <a:ext cx="4924425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096" tIns="45048" rIns="90096" bIns="45048" rtlCol="0" anchor="ctr"/>
          <a:lstStyle/>
          <a:p>
            <a:pPr lvl="0"/>
            <a:endParaRPr lang="en-IE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63575" y="4676775"/>
            <a:ext cx="5321300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27" tIns="45314" rIns="90627" bIns="453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I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358313"/>
            <a:ext cx="2881313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27" tIns="45314" rIns="90627" bIns="45314" numCol="1" anchor="b" anchorCtr="0" compatLnSpc="1">
            <a:prstTxWarp prst="textNoShape">
              <a:avLst/>
            </a:prstTxWarp>
          </a:bodyPr>
          <a:lstStyle>
            <a:lvl1pPr defTabSz="90565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765550" y="9358313"/>
            <a:ext cx="2881313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27" tIns="45314" rIns="90627" bIns="45314" numCol="1" anchor="b" anchorCtr="0" compatLnSpc="1">
            <a:prstTxWarp prst="textNoShape">
              <a:avLst/>
            </a:prstTxWarp>
          </a:bodyPr>
          <a:lstStyle>
            <a:lvl1pPr algn="r" defTabSz="90565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763F875C-06F6-45B1-98D6-605D06CE4D7E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66000">
                <a:schemeClr val="bg1"/>
              </a:gs>
              <a:gs pos="100000">
                <a:schemeClr val="bg1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 dirty="0"/>
          </a:p>
        </p:txBody>
      </p:sp>
      <p:pic>
        <p:nvPicPr>
          <p:cNvPr id="5" name="Picture 2" descr="C:\Users\dariusz.razniewski\Desktop\PER LOGO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04813"/>
            <a:ext cx="334962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6064" y="3861048"/>
            <a:ext cx="7772400" cy="918369"/>
          </a:xfrm>
        </p:spPr>
        <p:txBody>
          <a:bodyPr/>
          <a:lstStyle>
            <a:lvl1pPr>
              <a:defRPr b="1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6064" y="4797152"/>
            <a:ext cx="7772400" cy="72008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25AFF-F996-4471-B180-744234D98BC5}" type="datetime1">
              <a:rPr lang="en-IE"/>
              <a:pPr>
                <a:defRPr/>
              </a:pPr>
              <a:t>05/12/2011</a:t>
            </a:fld>
            <a:endParaRPr lang="en-I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86C0D-9565-458A-88A0-8B166E38F506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A8D92-3AB4-43E2-892D-495F8323EA45}" type="datetime1">
              <a:rPr lang="en-IE"/>
              <a:pPr>
                <a:defRPr/>
              </a:pPr>
              <a:t>05/12/2011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1CA42-B1B0-4033-9DFF-E213F8E03E48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49E8E-DE0D-4D61-8F61-F78317FC9E15}" type="datetime1">
              <a:rPr lang="en-IE"/>
              <a:pPr>
                <a:defRPr/>
              </a:pPr>
              <a:t>05/12/2011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C2F3C-CAE9-4433-A106-4D5A829F9493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C7C3A-54A2-4BF8-980A-00CD904E1698}" type="datetime1">
              <a:rPr lang="en-IE"/>
              <a:pPr>
                <a:defRPr/>
              </a:pPr>
              <a:t>05/12/2011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D24B3-FB3D-4612-A2BF-705F371A1C34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6A089-DF3A-47D2-AD26-F8D8ABEA58FB}" type="datetime1">
              <a:rPr lang="en-IE"/>
              <a:pPr>
                <a:defRPr/>
              </a:pPr>
              <a:t>05/12/2011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26805-7768-4F34-90A4-3163B2749EB2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B32DB-0B2E-495A-9903-E35EC34CAB26}" type="datetime1">
              <a:rPr lang="en-IE"/>
              <a:pPr>
                <a:defRPr/>
              </a:pPr>
              <a:t>05/12/2011</a:t>
            </a:fld>
            <a:endParaRPr lang="en-I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4277C-0ED4-4BEE-8F56-2C216A3BBBB9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8876F-711A-4C4B-957C-2E29A1F51B90}" type="datetime1">
              <a:rPr lang="en-IE"/>
              <a:pPr>
                <a:defRPr/>
              </a:pPr>
              <a:t>05/12/2011</a:t>
            </a:fld>
            <a:endParaRPr lang="en-IE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5A3A5-3609-43B6-ADF9-9662DDC18694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61EE3-25DB-44AD-BCAC-2255BAB3B5A6}" type="datetime1">
              <a:rPr lang="en-IE"/>
              <a:pPr>
                <a:defRPr/>
              </a:pPr>
              <a:t>05/12/2011</a:t>
            </a:fld>
            <a:endParaRPr lang="en-IE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B685C-1F3C-4C01-A870-CD2A50186E7D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B807B-B71D-441E-9AB8-11A3D95FDFC2}" type="datetime1">
              <a:rPr lang="en-IE"/>
              <a:pPr>
                <a:defRPr/>
              </a:pPr>
              <a:t>05/12/2011</a:t>
            </a:fld>
            <a:endParaRPr lang="en-IE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2B78-AEC3-4A60-BFE0-031F126881C0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C5D8A-7B8C-4A95-B6D2-0FF779BAD3D0}" type="datetime1">
              <a:rPr lang="en-IE"/>
              <a:pPr>
                <a:defRPr/>
              </a:pPr>
              <a:t>05/12/2011</a:t>
            </a:fld>
            <a:endParaRPr lang="en-I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526FC-4E03-463C-81C0-00517C72BB16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E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5283E-B00F-4CB3-B167-18C9C35541D0}" type="datetime1">
              <a:rPr lang="en-IE"/>
              <a:pPr>
                <a:defRPr/>
              </a:pPr>
              <a:t>05/12/2011</a:t>
            </a:fld>
            <a:endParaRPr lang="en-I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2D79B-66DA-4854-AC56-6B9B031EBA10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66000">
                <a:schemeClr val="bg1"/>
              </a:gs>
              <a:gs pos="100000">
                <a:schemeClr val="bg1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 dirty="0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116013" y="0"/>
            <a:ext cx="7570787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IE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6BB5B46-9ABB-46CD-8522-AF8400CB52DB}" type="datetime1">
              <a:rPr lang="en-IE"/>
              <a:pPr>
                <a:defRPr/>
              </a:pPr>
              <a:t>05/12/2011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B274D3-8689-4D6B-AE93-177EF553AB61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  <p:sp>
        <p:nvSpPr>
          <p:cNvPr id="8" name="Rounded Rectangle 7"/>
          <p:cNvSpPr/>
          <p:nvPr userDrawn="1"/>
        </p:nvSpPr>
        <p:spPr>
          <a:xfrm>
            <a:off x="468313" y="1196975"/>
            <a:ext cx="8207375" cy="215900"/>
          </a:xfrm>
          <a:prstGeom prst="round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34000">
                <a:schemeClr val="tx1">
                  <a:lumMod val="50000"/>
                  <a:lumOff val="50000"/>
                </a:schemeClr>
              </a:gs>
              <a:gs pos="93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68313" y="6381750"/>
            <a:ext cx="8207375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4" name="Picture 2" descr="C:\Users\dariusz.razniewski\Desktop\PER LOGO without text.jp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468313" y="382588"/>
            <a:ext cx="455612" cy="69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>
          <a:solidFill>
            <a:srgbClr val="376092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37609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37609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37609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37609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37609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37609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37609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37609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ubtitle 2"/>
          <p:cNvSpPr>
            <a:spLocks noGrp="1"/>
          </p:cNvSpPr>
          <p:nvPr>
            <p:ph type="subTitle" idx="1"/>
          </p:nvPr>
        </p:nvSpPr>
        <p:spPr>
          <a:xfrm>
            <a:off x="179388" y="5805488"/>
            <a:ext cx="4679950" cy="7191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ga-IE" sz="2000" smtClean="0">
                <a:solidFill>
                  <a:srgbClr val="898989"/>
                </a:solidFill>
                <a:latin typeface="Arial" charset="0"/>
                <a:cs typeface="Arial" charset="0"/>
              </a:rPr>
              <a:t>Paul Reid, Programme Director</a:t>
            </a:r>
            <a:r>
              <a:rPr lang="en-IE" sz="2000" smtClean="0">
                <a:solidFill>
                  <a:srgbClr val="898989"/>
                </a:solidFill>
                <a:latin typeface="Arial" charset="0"/>
                <a:cs typeface="Arial" charset="0"/>
              </a:rPr>
              <a:t>, </a:t>
            </a:r>
          </a:p>
          <a:p>
            <a:pPr eaLnBrk="1" hangingPunct="1">
              <a:lnSpc>
                <a:spcPct val="80000"/>
              </a:lnSpc>
            </a:pPr>
            <a:r>
              <a:rPr lang="en-IE" sz="2000" smtClean="0">
                <a:solidFill>
                  <a:srgbClr val="898989"/>
                </a:solidFill>
                <a:latin typeface="Arial" charset="0"/>
                <a:cs typeface="Arial" charset="0"/>
              </a:rPr>
              <a:t>Reform and Delivery</a:t>
            </a:r>
          </a:p>
          <a:p>
            <a:pPr eaLnBrk="1" hangingPunct="1">
              <a:lnSpc>
                <a:spcPct val="80000"/>
              </a:lnSpc>
            </a:pPr>
            <a:r>
              <a:rPr lang="en-IE" sz="2000" smtClean="0">
                <a:solidFill>
                  <a:srgbClr val="898989"/>
                </a:solidFill>
                <a:latin typeface="Arial" charset="0"/>
                <a:cs typeface="Arial" charset="0"/>
              </a:rPr>
              <a:t>30</a:t>
            </a:r>
            <a:r>
              <a:rPr lang="en-IE" sz="2000" baseline="30000" smtClean="0">
                <a:solidFill>
                  <a:srgbClr val="898989"/>
                </a:solidFill>
                <a:latin typeface="Arial" charset="0"/>
                <a:cs typeface="Arial" charset="0"/>
              </a:rPr>
              <a:t>th</a:t>
            </a:r>
            <a:r>
              <a:rPr lang="en-IE" sz="2000" smtClean="0">
                <a:solidFill>
                  <a:srgbClr val="898989"/>
                </a:solidFill>
                <a:latin typeface="Arial" charset="0"/>
                <a:cs typeface="Arial" charset="0"/>
              </a:rPr>
              <a:t> November, 2011</a:t>
            </a:r>
            <a:endParaRPr lang="en-US" sz="2000" smtClean="0">
              <a:solidFill>
                <a:srgbClr val="898989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IE" sz="2000" smtClean="0">
              <a:solidFill>
                <a:srgbClr val="898989"/>
              </a:solidFill>
              <a:latin typeface="Arial" charset="0"/>
              <a:cs typeface="Arial" charset="0"/>
            </a:endParaRPr>
          </a:p>
        </p:txBody>
      </p:sp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468313" y="2133600"/>
            <a:ext cx="8061325" cy="792163"/>
          </a:xfrm>
        </p:spPr>
        <p:txBody>
          <a:bodyPr/>
          <a:lstStyle/>
          <a:p>
            <a:pPr algn="ctr" eaLnBrk="1" hangingPunct="1"/>
            <a:r>
              <a:rPr lang="en-IE" sz="2900" smtClean="0">
                <a:latin typeface="Arial" charset="0"/>
                <a:cs typeface="Arial" charset="0"/>
              </a:rPr>
              <a:t/>
            </a:r>
            <a:br>
              <a:rPr lang="en-IE" sz="2900" smtClean="0">
                <a:latin typeface="Arial" charset="0"/>
                <a:cs typeface="Arial" charset="0"/>
              </a:rPr>
            </a:br>
            <a:r>
              <a:rPr lang="en-IE" sz="2900" smtClean="0">
                <a:latin typeface="Arial" charset="0"/>
                <a:cs typeface="Arial" charset="0"/>
              </a:rPr>
              <a:t>Public Service Reform Plan</a:t>
            </a:r>
            <a:endParaRPr lang="en-US" sz="2900" smtClean="0">
              <a:latin typeface="Arial" charset="0"/>
              <a:cs typeface="Arial" charset="0"/>
            </a:endParaRPr>
          </a:p>
        </p:txBody>
      </p:sp>
      <p:sp>
        <p:nvSpPr>
          <p:cNvPr id="15363" name="Title 1"/>
          <p:cNvSpPr>
            <a:spLocks/>
          </p:cNvSpPr>
          <p:nvPr/>
        </p:nvSpPr>
        <p:spPr bwMode="auto">
          <a:xfrm>
            <a:off x="471488" y="3284538"/>
            <a:ext cx="806132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IE" sz="2500" b="1">
                <a:solidFill>
                  <a:srgbClr val="00B0F0"/>
                </a:solidFill>
              </a:rPr>
              <a:t/>
            </a:r>
            <a:br>
              <a:rPr lang="en-IE" sz="2500" b="1">
                <a:solidFill>
                  <a:srgbClr val="00B0F0"/>
                </a:solidFill>
              </a:rPr>
            </a:br>
            <a:r>
              <a:rPr lang="en-IE" sz="2500" b="1">
                <a:solidFill>
                  <a:srgbClr val="00B0F0"/>
                </a:solidFill>
              </a:rPr>
              <a:t>Presentation to Joint Oireachtas Committee</a:t>
            </a:r>
          </a:p>
          <a:p>
            <a:pPr algn="ctr"/>
            <a:r>
              <a:rPr lang="en-IE" sz="2500" b="1">
                <a:solidFill>
                  <a:srgbClr val="00B0F0"/>
                </a:solidFill>
              </a:rPr>
              <a:t>on Finance &amp; Public Expenditure and Reform</a:t>
            </a:r>
            <a:endParaRPr lang="en-US" sz="2500" b="1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1116013" y="333375"/>
            <a:ext cx="7570787" cy="647700"/>
          </a:xfrm>
        </p:spPr>
        <p:txBody>
          <a:bodyPr/>
          <a:lstStyle/>
          <a:p>
            <a:r>
              <a:rPr lang="ga-IE" smtClean="0">
                <a:latin typeface="Arial" charset="0"/>
                <a:cs typeface="Arial" charset="0"/>
              </a:rPr>
              <a:t>3</a:t>
            </a:r>
            <a:r>
              <a:rPr lang="en-IE" smtClean="0">
                <a:latin typeface="Arial" charset="0"/>
                <a:cs typeface="Arial" charset="0"/>
              </a:rPr>
              <a:t>. Radically Reduc</a:t>
            </a:r>
            <a:r>
              <a:rPr lang="ga-IE" smtClean="0">
                <a:latin typeface="Arial" charset="0"/>
                <a:cs typeface="Arial" charset="0"/>
              </a:rPr>
              <a:t>ing</a:t>
            </a:r>
            <a:r>
              <a:rPr lang="en-IE" smtClean="0">
                <a:latin typeface="Arial" charset="0"/>
                <a:cs typeface="Arial" charset="0"/>
              </a:rPr>
              <a:t> Our Cost Base</a:t>
            </a:r>
            <a:endParaRPr lang="ga-IE" smtClean="0">
              <a:latin typeface="Arial" charset="0"/>
              <a:cs typeface="Arial" charset="0"/>
            </a:endParaRP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323850" y="1412875"/>
            <a:ext cx="8435975" cy="3916363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ga-IE" i="1" smtClean="0">
                <a:latin typeface="Arial" charset="0"/>
                <a:cs typeface="Arial" charset="0"/>
              </a:rPr>
              <a:t>“Reducing public spending and driving further efficiencies”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ga-IE" smtClean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ga-IE" smtClean="0">
                <a:latin typeface="Arial" charset="0"/>
                <a:cs typeface="Arial" charset="0"/>
              </a:rPr>
              <a:t>Reduction in total staff numbers </a:t>
            </a:r>
            <a:r>
              <a:rPr lang="en-IE" smtClean="0">
                <a:latin typeface="Arial" charset="0"/>
                <a:cs typeface="Arial" charset="0"/>
              </a:rPr>
              <a:t>in line with Programme for Government</a:t>
            </a:r>
            <a:endParaRPr lang="ga-IE" smtClean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ga-IE" smtClean="0">
                <a:latin typeface="Arial" charset="0"/>
                <a:cs typeface="Arial" charset="0"/>
              </a:rPr>
              <a:t>Further Procurement</a:t>
            </a:r>
            <a:r>
              <a:rPr lang="en-IE" smtClean="0">
                <a:latin typeface="Arial" charset="0"/>
                <a:cs typeface="Arial" charset="0"/>
              </a:rPr>
              <a:t> i</a:t>
            </a:r>
            <a:r>
              <a:rPr lang="ga-IE" smtClean="0">
                <a:latin typeface="Arial" charset="0"/>
                <a:cs typeface="Arial" charset="0"/>
              </a:rPr>
              <a:t>nitiatives</a:t>
            </a:r>
          </a:p>
          <a:p>
            <a:pPr>
              <a:lnSpc>
                <a:spcPct val="90000"/>
              </a:lnSpc>
            </a:pPr>
            <a:r>
              <a:rPr lang="ga-IE" smtClean="0">
                <a:latin typeface="Arial" charset="0"/>
                <a:cs typeface="Arial" charset="0"/>
              </a:rPr>
              <a:t>Property portfolio rationalisation</a:t>
            </a:r>
          </a:p>
          <a:p>
            <a:pPr>
              <a:lnSpc>
                <a:spcPct val="90000"/>
              </a:lnSpc>
            </a:pPr>
            <a:r>
              <a:rPr lang="ga-IE" smtClean="0">
                <a:latin typeface="Arial" charset="0"/>
                <a:cs typeface="Arial" charset="0"/>
              </a:rPr>
              <a:t>Continued rationalisation of </a:t>
            </a:r>
            <a:r>
              <a:rPr lang="en-IE" smtClean="0">
                <a:latin typeface="Arial" charset="0"/>
                <a:cs typeface="Arial" charset="0"/>
              </a:rPr>
              <a:t>p</a:t>
            </a:r>
            <a:r>
              <a:rPr lang="ga-IE" smtClean="0">
                <a:latin typeface="Arial" charset="0"/>
                <a:cs typeface="Arial" charset="0"/>
              </a:rPr>
              <a:t>ublic bodies and Local Government</a:t>
            </a:r>
          </a:p>
          <a:p>
            <a:pPr>
              <a:lnSpc>
                <a:spcPct val="90000"/>
              </a:lnSpc>
            </a:pPr>
            <a:r>
              <a:rPr lang="ga-IE" smtClean="0">
                <a:latin typeface="Arial" charset="0"/>
                <a:cs typeface="Arial" charset="0"/>
              </a:rPr>
              <a:t>Consolidation of I</a:t>
            </a:r>
            <a:r>
              <a:rPr lang="en-IE" smtClean="0">
                <a:latin typeface="Arial" charset="0"/>
                <a:cs typeface="Arial" charset="0"/>
              </a:rPr>
              <a:t>C</a:t>
            </a:r>
            <a:r>
              <a:rPr lang="ga-IE" smtClean="0">
                <a:latin typeface="Arial" charset="0"/>
                <a:cs typeface="Arial" charset="0"/>
              </a:rPr>
              <a:t>T infrastructure</a:t>
            </a:r>
          </a:p>
          <a:p>
            <a:pPr>
              <a:lnSpc>
                <a:spcPct val="90000"/>
              </a:lnSpc>
            </a:pPr>
            <a:r>
              <a:rPr lang="ga-IE" smtClean="0">
                <a:latin typeface="Arial" charset="0"/>
                <a:cs typeface="Arial" charset="0"/>
              </a:rPr>
              <a:t>Business Process Improvement </a:t>
            </a:r>
            <a:endParaRPr lang="en-IE" smtClean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ga-IE" smtClean="0">
                <a:latin typeface="Arial" charset="0"/>
                <a:cs typeface="Arial" charset="0"/>
              </a:rPr>
              <a:t>Implement performance based budgeting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1774529-7AE1-44CA-8627-C1DE01A78928}" type="datetime1">
              <a:rPr lang="en-IE" smtClean="0"/>
              <a:pPr>
                <a:defRPr/>
              </a:pPr>
              <a:t>05/12/2011</a:t>
            </a:fld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D4779D-A664-4256-9870-C2E03CEA9C2B}" type="slidenum">
              <a:rPr lang="en-IE" smtClean="0"/>
              <a:pPr>
                <a:defRPr/>
              </a:pPr>
              <a:t>10</a:t>
            </a:fld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>
                <a:latin typeface="Arial" charset="0"/>
                <a:cs typeface="Arial" charset="0"/>
              </a:rPr>
              <a:t>4</a:t>
            </a:r>
            <a:r>
              <a:rPr lang="en-IE" smtClean="0">
                <a:latin typeface="Arial" charset="0"/>
                <a:cs typeface="Arial" charset="0"/>
              </a:rPr>
              <a:t>. L</a:t>
            </a:r>
            <a:r>
              <a:rPr lang="ga-IE" smtClean="0">
                <a:latin typeface="Arial" charset="0"/>
                <a:cs typeface="Arial" charset="0"/>
              </a:rPr>
              <a:t>eading, organising and working in new way</a:t>
            </a:r>
            <a:r>
              <a:rPr lang="en-IE" smtClean="0">
                <a:latin typeface="Arial" charset="0"/>
                <a:cs typeface="Arial" charset="0"/>
              </a:rPr>
              <a:t>s</a:t>
            </a:r>
            <a:endParaRPr lang="ga-IE" smtClean="0">
              <a:latin typeface="Arial" charset="0"/>
              <a:cs typeface="Arial" charset="0"/>
            </a:endParaRP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457200" y="1455738"/>
            <a:ext cx="8229600" cy="4852987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ga-IE" smtClean="0">
                <a:latin typeface="Arial" charset="0"/>
                <a:cs typeface="Arial" charset="0"/>
              </a:rPr>
              <a:t>	</a:t>
            </a:r>
            <a:r>
              <a:rPr lang="ga-IE" i="1" smtClean="0">
                <a:latin typeface="Arial" charset="0"/>
                <a:cs typeface="Arial" charset="0"/>
              </a:rPr>
              <a:t>“New organisation structures, processes and leading a culture of high performance”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ga-IE" i="1" smtClean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ga-IE" smtClean="0">
                <a:latin typeface="Arial" charset="0"/>
                <a:cs typeface="Arial" charset="0"/>
              </a:rPr>
              <a:t>Implementing </a:t>
            </a:r>
            <a:r>
              <a:rPr lang="en-IE" smtClean="0">
                <a:latin typeface="Arial" charset="0"/>
                <a:cs typeface="Arial" charset="0"/>
              </a:rPr>
              <a:t>Shared Service Operations</a:t>
            </a:r>
          </a:p>
          <a:p>
            <a:pPr>
              <a:lnSpc>
                <a:spcPct val="80000"/>
              </a:lnSpc>
            </a:pPr>
            <a:r>
              <a:rPr lang="en-IE" smtClean="0">
                <a:latin typeface="Arial" charset="0"/>
                <a:cs typeface="Arial" charset="0"/>
              </a:rPr>
              <a:t>N</a:t>
            </a:r>
            <a:r>
              <a:rPr lang="ga-IE" smtClean="0">
                <a:latin typeface="Arial" charset="0"/>
                <a:cs typeface="Arial" charset="0"/>
              </a:rPr>
              <a:t>ew models for delivery of </a:t>
            </a:r>
            <a:r>
              <a:rPr lang="en-IE" smtClean="0">
                <a:latin typeface="Arial" charset="0"/>
                <a:cs typeface="Arial" charset="0"/>
              </a:rPr>
              <a:t>non-core activities to be evaluated</a:t>
            </a:r>
            <a:endParaRPr lang="ga-IE" smtClean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ga-IE" smtClean="0">
                <a:latin typeface="Arial" charset="0"/>
                <a:cs typeface="Arial" charset="0"/>
              </a:rPr>
              <a:t>New governance and performance management of </a:t>
            </a:r>
            <a:r>
              <a:rPr lang="en-IE" smtClean="0">
                <a:latin typeface="Arial" charset="0"/>
                <a:cs typeface="Arial" charset="0"/>
              </a:rPr>
              <a:t>S</a:t>
            </a:r>
            <a:r>
              <a:rPr lang="ga-IE" smtClean="0">
                <a:latin typeface="Arial" charset="0"/>
                <a:cs typeface="Arial" charset="0"/>
              </a:rPr>
              <a:t>tate </a:t>
            </a:r>
            <a:r>
              <a:rPr lang="en-IE" smtClean="0">
                <a:latin typeface="Arial" charset="0"/>
                <a:cs typeface="Arial" charset="0"/>
              </a:rPr>
              <a:t>A</a:t>
            </a:r>
            <a:r>
              <a:rPr lang="ga-IE" smtClean="0">
                <a:latin typeface="Arial" charset="0"/>
                <a:cs typeface="Arial" charset="0"/>
              </a:rPr>
              <a:t>gencies</a:t>
            </a:r>
          </a:p>
          <a:p>
            <a:pPr>
              <a:lnSpc>
                <a:spcPct val="80000"/>
              </a:lnSpc>
            </a:pPr>
            <a:r>
              <a:rPr lang="ga-IE" smtClean="0">
                <a:latin typeface="Arial" charset="0"/>
                <a:cs typeface="Arial" charset="0"/>
              </a:rPr>
              <a:t>Medium Term Expenditure Frameworks</a:t>
            </a:r>
            <a:endParaRPr lang="en-IE" smtClean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IE" smtClean="0">
                <a:latin typeface="Arial" charset="0"/>
                <a:cs typeface="Arial" charset="0"/>
              </a:rPr>
              <a:t>Further development of the Senior Public Service (SPS)</a:t>
            </a:r>
          </a:p>
          <a:p>
            <a:pPr>
              <a:lnSpc>
                <a:spcPct val="80000"/>
              </a:lnSpc>
            </a:pPr>
            <a:r>
              <a:rPr lang="ga-IE" smtClean="0">
                <a:latin typeface="Arial" charset="0"/>
                <a:cs typeface="Arial" charset="0"/>
              </a:rPr>
              <a:t>Developing a </a:t>
            </a:r>
            <a:r>
              <a:rPr lang="en-IE" smtClean="0">
                <a:latin typeface="Arial" charset="0"/>
                <a:cs typeface="Arial" charset="0"/>
              </a:rPr>
              <a:t>h</a:t>
            </a:r>
            <a:r>
              <a:rPr lang="ga-IE" smtClean="0">
                <a:latin typeface="Arial" charset="0"/>
                <a:cs typeface="Arial" charset="0"/>
              </a:rPr>
              <a:t>igh performance culture</a:t>
            </a:r>
            <a:endParaRPr lang="en-IE" smtClean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ga-IE" smtClean="0">
                <a:latin typeface="Arial" charset="0"/>
                <a:cs typeface="Arial" charset="0"/>
              </a:rPr>
              <a:t>Workforce planning &amp; </a:t>
            </a:r>
            <a:r>
              <a:rPr lang="en-IE" smtClean="0">
                <a:latin typeface="Arial" charset="0"/>
                <a:cs typeface="Arial" charset="0"/>
              </a:rPr>
              <a:t>flexible allocation of resources</a:t>
            </a:r>
            <a:endParaRPr lang="ga-IE" smtClean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ga-IE" sz="1700" smtClean="0">
              <a:latin typeface="Arial" charset="0"/>
              <a:cs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1774529-7AE1-44CA-8627-C1DE01A78928}" type="datetime1">
              <a:rPr lang="en-IE" smtClean="0"/>
              <a:pPr>
                <a:defRPr/>
              </a:pPr>
              <a:t>05/12/2011</a:t>
            </a:fld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99B3D2-D91D-426D-982B-06BA0EC08EE2}" type="slidenum">
              <a:rPr lang="en-IE" smtClean="0"/>
              <a:pPr>
                <a:defRPr/>
              </a:pPr>
              <a:t>11</a:t>
            </a:fld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1116013" y="333375"/>
            <a:ext cx="7570787" cy="649288"/>
          </a:xfrm>
        </p:spPr>
        <p:txBody>
          <a:bodyPr/>
          <a:lstStyle/>
          <a:p>
            <a:r>
              <a:rPr lang="en-IE" smtClean="0">
                <a:latin typeface="Arial" charset="0"/>
                <a:cs typeface="Arial" charset="0"/>
              </a:rPr>
              <a:t>5. </a:t>
            </a:r>
            <a:r>
              <a:rPr lang="ga-IE" smtClean="0">
                <a:latin typeface="Arial" charset="0"/>
                <a:cs typeface="Arial" charset="0"/>
              </a:rPr>
              <a:t>Focusing on delivery and implementation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519113" y="1412875"/>
            <a:ext cx="8229600" cy="52578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ga-IE" sz="2000" smtClean="0">
                <a:latin typeface="Arial" charset="0"/>
                <a:cs typeface="Arial" charset="0"/>
              </a:rPr>
              <a:t>“</a:t>
            </a:r>
            <a:r>
              <a:rPr lang="ga-IE" sz="2000" i="1" smtClean="0">
                <a:latin typeface="Arial" charset="0"/>
                <a:cs typeface="Arial" charset="0"/>
              </a:rPr>
              <a:t>Aligning leadership teams around an integrated plan”</a:t>
            </a:r>
          </a:p>
          <a:p>
            <a:r>
              <a:rPr lang="ga-IE" sz="2000" smtClean="0">
                <a:latin typeface="Arial" charset="0"/>
                <a:cs typeface="Arial" charset="0"/>
              </a:rPr>
              <a:t>A committed plan with ownership and dates</a:t>
            </a:r>
          </a:p>
          <a:p>
            <a:r>
              <a:rPr lang="ga-IE" sz="2000" smtClean="0">
                <a:latin typeface="Arial" charset="0"/>
                <a:cs typeface="Arial" charset="0"/>
              </a:rPr>
              <a:t>Governance oversight by Cabinet Committee on Public Service Reform</a:t>
            </a:r>
            <a:endParaRPr lang="en-IE" sz="2000" smtClean="0">
              <a:latin typeface="Arial" charset="0"/>
              <a:cs typeface="Arial" charset="0"/>
            </a:endParaRPr>
          </a:p>
          <a:p>
            <a:r>
              <a:rPr lang="ga-IE" sz="2000" smtClean="0">
                <a:latin typeface="Arial" charset="0"/>
                <a:cs typeface="Arial" charset="0"/>
              </a:rPr>
              <a:t>Dedicated Programme Director </a:t>
            </a:r>
            <a:endParaRPr lang="en-IE" sz="2000" smtClean="0">
              <a:latin typeface="Arial" charset="0"/>
              <a:cs typeface="Arial" charset="0"/>
            </a:endParaRPr>
          </a:p>
          <a:p>
            <a:r>
              <a:rPr lang="en-IE" sz="2000" smtClean="0">
                <a:latin typeface="Arial" charset="0"/>
                <a:cs typeface="Arial" charset="0"/>
              </a:rPr>
              <a:t>Change Delivery Teams in every Department/Office</a:t>
            </a:r>
          </a:p>
          <a:p>
            <a:r>
              <a:rPr lang="en-IE" sz="2000" smtClean="0">
                <a:latin typeface="Arial" charset="0"/>
                <a:cs typeface="Arial" charset="0"/>
              </a:rPr>
              <a:t>Integrated Reform Delivery Plans</a:t>
            </a:r>
            <a:endParaRPr lang="ga-IE" sz="2000" smtClean="0">
              <a:latin typeface="Arial" charset="0"/>
              <a:cs typeface="Arial" charset="0"/>
            </a:endParaRPr>
          </a:p>
          <a:p>
            <a:r>
              <a:rPr lang="ga-IE" sz="2000" smtClean="0">
                <a:latin typeface="Arial" charset="0"/>
                <a:cs typeface="Arial" charset="0"/>
              </a:rPr>
              <a:t>Appointment of “Senior Responsible Owners”</a:t>
            </a:r>
            <a:r>
              <a:rPr lang="en-IE" sz="2000" smtClean="0">
                <a:latin typeface="Arial" charset="0"/>
                <a:cs typeface="Arial" charset="0"/>
              </a:rPr>
              <a:t> for major projects</a:t>
            </a:r>
            <a:endParaRPr lang="ga-IE" sz="2000" smtClean="0">
              <a:latin typeface="Arial" charset="0"/>
              <a:cs typeface="Arial" charset="0"/>
            </a:endParaRPr>
          </a:p>
          <a:p>
            <a:r>
              <a:rPr lang="ga-IE" sz="2000" smtClean="0">
                <a:latin typeface="Arial" charset="0"/>
                <a:cs typeface="Arial" charset="0"/>
              </a:rPr>
              <a:t>Implement a pragmatic and effective governance model</a:t>
            </a:r>
          </a:p>
          <a:p>
            <a:r>
              <a:rPr lang="ga-IE" sz="2000" smtClean="0">
                <a:latin typeface="Arial" charset="0"/>
                <a:cs typeface="Arial" charset="0"/>
              </a:rPr>
              <a:t>Communications </a:t>
            </a:r>
            <a:r>
              <a:rPr lang="en-IE" sz="2000" smtClean="0">
                <a:latin typeface="Arial" charset="0"/>
                <a:cs typeface="Arial" charset="0"/>
              </a:rPr>
              <a:t>P</a:t>
            </a:r>
            <a:r>
              <a:rPr lang="ga-IE" sz="2000" smtClean="0">
                <a:latin typeface="Arial" charset="0"/>
                <a:cs typeface="Arial" charset="0"/>
              </a:rPr>
              <a:t>lan to strengthen engagement </a:t>
            </a:r>
            <a:endParaRPr lang="en-IE" sz="2000" smtClean="0">
              <a:latin typeface="Arial" charset="0"/>
              <a:cs typeface="Arial" charset="0"/>
            </a:endParaRPr>
          </a:p>
          <a:p>
            <a:r>
              <a:rPr lang="en-IE" sz="2000" smtClean="0">
                <a:latin typeface="Arial" charset="0"/>
                <a:cs typeface="Arial" charset="0"/>
              </a:rPr>
              <a:t>Introduce relevant legislation to support Reform</a:t>
            </a:r>
            <a:endParaRPr lang="ga-IE" sz="2000" smtClean="0">
              <a:latin typeface="Arial" charset="0"/>
              <a:cs typeface="Arial" charset="0"/>
            </a:endParaRPr>
          </a:p>
          <a:p>
            <a:endParaRPr lang="ga-IE" sz="1800" smtClean="0">
              <a:latin typeface="Arial" charset="0"/>
              <a:cs typeface="Arial" charset="0"/>
            </a:endParaRPr>
          </a:p>
          <a:p>
            <a:endParaRPr lang="ga-IE" sz="1800" smtClean="0">
              <a:latin typeface="Arial" charset="0"/>
              <a:cs typeface="Arial" charset="0"/>
            </a:endParaRPr>
          </a:p>
          <a:p>
            <a:endParaRPr lang="ga-IE" sz="1800" smtClean="0">
              <a:latin typeface="Arial" charset="0"/>
              <a:cs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1774529-7AE1-44CA-8627-C1DE01A78928}" type="datetime1">
              <a:rPr lang="en-IE" smtClean="0"/>
              <a:pPr>
                <a:defRPr/>
              </a:pPr>
              <a:t>05/12/2011</a:t>
            </a:fld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329078-0513-43D0-907C-D3E1718A3BCE}" type="slidenum">
              <a:rPr lang="en-IE" smtClean="0"/>
              <a:pPr>
                <a:defRPr/>
              </a:pPr>
              <a:t>12</a:t>
            </a:fld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1116013" y="547688"/>
            <a:ext cx="7570787" cy="649287"/>
          </a:xfrm>
        </p:spPr>
        <p:txBody>
          <a:bodyPr/>
          <a:lstStyle/>
          <a:p>
            <a:r>
              <a:rPr lang="en-IE" smtClean="0">
                <a:latin typeface="Arial" charset="0"/>
                <a:cs typeface="Arial" charset="0"/>
              </a:rPr>
              <a:t>Critical Success Factors in delivering Public Service Reform  </a:t>
            </a:r>
            <a:endParaRPr lang="ga-IE" smtClean="0">
              <a:latin typeface="Arial" charset="0"/>
              <a:cs typeface="Arial" charset="0"/>
            </a:endParaRP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457200" y="1773238"/>
            <a:ext cx="82296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IE" smtClean="0">
                <a:latin typeface="Arial" charset="0"/>
                <a:cs typeface="Arial" charset="0"/>
              </a:rPr>
              <a:t>Strong leadership commitment and ownership</a:t>
            </a:r>
          </a:p>
          <a:p>
            <a:pPr>
              <a:lnSpc>
                <a:spcPct val="90000"/>
              </a:lnSpc>
            </a:pPr>
            <a:r>
              <a:rPr lang="en-IE" smtClean="0">
                <a:latin typeface="Arial" charset="0"/>
                <a:cs typeface="Arial" charset="0"/>
              </a:rPr>
              <a:t>Ongoing engagement with unions through CPA</a:t>
            </a:r>
          </a:p>
          <a:p>
            <a:pPr>
              <a:lnSpc>
                <a:spcPct val="90000"/>
              </a:lnSpc>
            </a:pPr>
            <a:r>
              <a:rPr lang="en-IE" smtClean="0">
                <a:latin typeface="Arial" charset="0"/>
                <a:cs typeface="Arial" charset="0"/>
              </a:rPr>
              <a:t>Encouraging and supporting balanced risk taking</a:t>
            </a:r>
          </a:p>
          <a:p>
            <a:pPr>
              <a:lnSpc>
                <a:spcPct val="90000"/>
              </a:lnSpc>
            </a:pPr>
            <a:r>
              <a:rPr lang="en-IE" smtClean="0">
                <a:latin typeface="Arial" charset="0"/>
                <a:cs typeface="Arial" charset="0"/>
              </a:rPr>
              <a:t>Prioritisation of activities</a:t>
            </a:r>
          </a:p>
          <a:p>
            <a:pPr>
              <a:lnSpc>
                <a:spcPct val="90000"/>
              </a:lnSpc>
            </a:pPr>
            <a:r>
              <a:rPr lang="en-IE" smtClean="0">
                <a:latin typeface="Arial" charset="0"/>
                <a:cs typeface="Arial" charset="0"/>
              </a:rPr>
              <a:t>Effective governance model to mandate and oversee</a:t>
            </a:r>
          </a:p>
          <a:p>
            <a:pPr>
              <a:lnSpc>
                <a:spcPct val="90000"/>
              </a:lnSpc>
            </a:pPr>
            <a:r>
              <a:rPr lang="en-IE" smtClean="0">
                <a:latin typeface="Arial" charset="0"/>
                <a:cs typeface="Arial" charset="0"/>
              </a:rPr>
              <a:t>Effective communication and context setting</a:t>
            </a:r>
          </a:p>
          <a:p>
            <a:pPr>
              <a:lnSpc>
                <a:spcPct val="90000"/>
              </a:lnSpc>
            </a:pPr>
            <a:r>
              <a:rPr lang="en-IE" smtClean="0">
                <a:latin typeface="Arial" charset="0"/>
                <a:cs typeface="Arial" charset="0"/>
              </a:rPr>
              <a:t>Valuing innovation</a:t>
            </a:r>
          </a:p>
          <a:p>
            <a:pPr>
              <a:lnSpc>
                <a:spcPct val="90000"/>
              </a:lnSpc>
            </a:pPr>
            <a:r>
              <a:rPr lang="en-IE" smtClean="0">
                <a:latin typeface="Arial" charset="0"/>
                <a:cs typeface="Arial" charset="0"/>
              </a:rPr>
              <a:t>Staff engagement in the change process</a:t>
            </a:r>
          </a:p>
          <a:p>
            <a:pPr>
              <a:lnSpc>
                <a:spcPct val="90000"/>
              </a:lnSpc>
            </a:pPr>
            <a:r>
              <a:rPr lang="en-IE" smtClean="0">
                <a:latin typeface="Arial" charset="0"/>
                <a:cs typeface="Arial" charset="0"/>
              </a:rPr>
              <a:t>Relentless focus on implementation</a:t>
            </a:r>
            <a:endParaRPr lang="ga-IE" sz="2000" smtClean="0">
              <a:latin typeface="Arial" charset="0"/>
              <a:cs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1774529-7AE1-44CA-8627-C1DE01A78928}" type="datetime1">
              <a:rPr lang="en-IE" smtClean="0"/>
              <a:pPr>
                <a:defRPr/>
              </a:pPr>
              <a:t>05/12/2011</a:t>
            </a:fld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FB314A-AFFA-4B53-9DA7-197F14985313}" type="slidenum">
              <a:rPr lang="en-IE" smtClean="0"/>
              <a:pPr>
                <a:defRPr/>
              </a:pPr>
              <a:t>13</a:t>
            </a:fld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ga-IE" smtClean="0">
              <a:latin typeface="Arial" charset="0"/>
              <a:cs typeface="Arial" charset="0"/>
            </a:endParaRP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395288" y="2332038"/>
            <a:ext cx="8229600" cy="102552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ga-IE" sz="4000" b="1" smtClean="0">
                <a:latin typeface="Arial" charset="0"/>
                <a:cs typeface="Arial" charset="0"/>
              </a:rPr>
              <a:t>Questions?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1774529-7AE1-44CA-8627-C1DE01A78928}" type="datetime1">
              <a:rPr lang="en-IE" smtClean="0"/>
              <a:pPr>
                <a:defRPr/>
              </a:pPr>
              <a:t>05/12/2011</a:t>
            </a:fld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FBA29C-7677-4319-9572-C26DD0936D1C}" type="slidenum">
              <a:rPr lang="en-IE" smtClean="0"/>
              <a:pPr>
                <a:defRPr/>
              </a:pPr>
              <a:t>14</a:t>
            </a:fld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ga-IE" smtClean="0">
              <a:latin typeface="Arial" charset="0"/>
              <a:cs typeface="Arial" charset="0"/>
            </a:endParaRP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395288" y="2332038"/>
            <a:ext cx="8229600" cy="102552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IE" sz="4000" b="1" smtClean="0">
                <a:latin typeface="Arial" charset="0"/>
                <a:cs typeface="Arial" charset="0"/>
              </a:rPr>
              <a:t>Appendices</a:t>
            </a:r>
            <a:endParaRPr lang="ga-IE" sz="4000" b="1" smtClean="0">
              <a:latin typeface="Arial" charset="0"/>
              <a:cs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1774529-7AE1-44CA-8627-C1DE01A78928}" type="datetime1">
              <a:rPr lang="en-IE" smtClean="0"/>
              <a:pPr>
                <a:defRPr/>
              </a:pPr>
              <a:t>05/12/2011</a:t>
            </a:fld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72956-7A89-45E4-98EF-BB84F4823287}" type="slidenum">
              <a:rPr lang="en-IE" smtClean="0"/>
              <a:pPr>
                <a:defRPr/>
              </a:pPr>
              <a:t>15</a:t>
            </a:fld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4"/>
          <p:cNvSpPr>
            <a:spLocks noGrp="1"/>
          </p:cNvSpPr>
          <p:nvPr>
            <p:ph type="title"/>
          </p:nvPr>
        </p:nvSpPr>
        <p:spPr>
          <a:xfrm>
            <a:off x="1116013" y="404813"/>
            <a:ext cx="7570787" cy="576262"/>
          </a:xfrm>
        </p:spPr>
        <p:txBody>
          <a:bodyPr/>
          <a:lstStyle/>
          <a:p>
            <a:r>
              <a:rPr lang="en-IE" smtClean="0">
                <a:latin typeface="Arial" charset="0"/>
                <a:cs typeface="Arial" charset="0"/>
              </a:rPr>
              <a:t>Appendix 1: 14 areas of central reform (1)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0722" name="Text Box 6"/>
          <p:cNvSpPr txBox="1">
            <a:spLocks noChangeArrowheads="1"/>
          </p:cNvSpPr>
          <p:nvPr/>
        </p:nvSpPr>
        <p:spPr bwMode="auto">
          <a:xfrm>
            <a:off x="4067175" y="1557338"/>
            <a:ext cx="38893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1200"/>
              <a:t>Focusing on delivery and benefits realisation of reform</a:t>
            </a:r>
            <a:endParaRPr lang="en-US" sz="1200"/>
          </a:p>
        </p:txBody>
      </p:sp>
      <p:sp>
        <p:nvSpPr>
          <p:cNvPr id="30723" name="Rounded Rectangle 37"/>
          <p:cNvSpPr>
            <a:spLocks noChangeArrowheads="1"/>
          </p:cNvSpPr>
          <p:nvPr/>
        </p:nvSpPr>
        <p:spPr bwMode="auto">
          <a:xfrm>
            <a:off x="250825" y="2132013"/>
            <a:ext cx="3529013" cy="503237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IE" sz="1600">
                <a:latin typeface="Calibri" pitchFamily="34" charset="0"/>
              </a:rPr>
              <a:t>2. eGovernment / ICT, Information Sharing and Customer Service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40" name="Rounded Rectangle 39"/>
          <p:cNvSpPr>
            <a:spLocks noChangeArrowheads="1"/>
          </p:cNvSpPr>
          <p:nvPr/>
        </p:nvSpPr>
        <p:spPr bwMode="auto">
          <a:xfrm>
            <a:off x="250825" y="2779713"/>
            <a:ext cx="3563938" cy="504825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IE" sz="1600" dirty="0">
                <a:latin typeface="+mn-lt"/>
              </a:rPr>
              <a:t>3. Shared Services</a:t>
            </a:r>
            <a:endParaRPr lang="en-US" sz="1600" dirty="0">
              <a:latin typeface="+mn-lt"/>
            </a:endParaRPr>
          </a:p>
        </p:txBody>
      </p:sp>
      <p:sp>
        <p:nvSpPr>
          <p:cNvPr id="42" name="Rounded Rectangle 41"/>
          <p:cNvSpPr>
            <a:spLocks noChangeArrowheads="1"/>
          </p:cNvSpPr>
          <p:nvPr/>
        </p:nvSpPr>
        <p:spPr bwMode="auto">
          <a:xfrm>
            <a:off x="250825" y="4724400"/>
            <a:ext cx="3563938" cy="503238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IE" sz="1600" dirty="0">
                <a:latin typeface="+mn-lt"/>
              </a:rPr>
              <a:t>6. Property Asset Management</a:t>
            </a:r>
            <a:endParaRPr lang="en-US" sz="1600" dirty="0">
              <a:latin typeface="+mn-lt"/>
            </a:endParaRPr>
          </a:p>
        </p:txBody>
      </p:sp>
      <p:sp>
        <p:nvSpPr>
          <p:cNvPr id="44" name="Rounded Rectangle 43"/>
          <p:cNvSpPr>
            <a:spLocks noChangeArrowheads="1"/>
          </p:cNvSpPr>
          <p:nvPr/>
        </p:nvSpPr>
        <p:spPr bwMode="auto">
          <a:xfrm>
            <a:off x="250825" y="3427413"/>
            <a:ext cx="3563938" cy="503237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en-IE" sz="1600" dirty="0">
              <a:latin typeface="+mn-lt"/>
            </a:endParaRPr>
          </a:p>
          <a:p>
            <a:pPr>
              <a:defRPr/>
            </a:pPr>
            <a:r>
              <a:rPr lang="en-IE" sz="1600" dirty="0">
                <a:latin typeface="+mn-lt"/>
              </a:rPr>
              <a:t>4. Business Process Improvement</a:t>
            </a:r>
          </a:p>
          <a:p>
            <a:pPr>
              <a:defRPr/>
            </a:pPr>
            <a:endParaRPr lang="en-US" sz="1600" dirty="0">
              <a:latin typeface="+mn-lt"/>
            </a:endParaRPr>
          </a:p>
        </p:txBody>
      </p:sp>
      <p:sp>
        <p:nvSpPr>
          <p:cNvPr id="46" name="Rounded Rectangle 45"/>
          <p:cNvSpPr>
            <a:spLocks noChangeArrowheads="1"/>
          </p:cNvSpPr>
          <p:nvPr/>
        </p:nvSpPr>
        <p:spPr bwMode="auto">
          <a:xfrm>
            <a:off x="250825" y="4076700"/>
            <a:ext cx="3563938" cy="503238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IE" sz="1600" dirty="0">
                <a:latin typeface="+mn-lt"/>
              </a:rPr>
              <a:t>5. Procurement Reform</a:t>
            </a:r>
            <a:endParaRPr lang="en-US" sz="1600" dirty="0">
              <a:latin typeface="+mn-lt"/>
            </a:endParaRPr>
          </a:p>
        </p:txBody>
      </p:sp>
      <p:sp>
        <p:nvSpPr>
          <p:cNvPr id="48" name="Rounded Rectangle 47"/>
          <p:cNvSpPr>
            <a:spLocks noChangeArrowheads="1"/>
          </p:cNvSpPr>
          <p:nvPr/>
        </p:nvSpPr>
        <p:spPr bwMode="auto">
          <a:xfrm>
            <a:off x="250825" y="5372100"/>
            <a:ext cx="3600450" cy="503238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IE" sz="1600" dirty="0">
                <a:latin typeface="+mn-lt"/>
              </a:rPr>
              <a:t>7. External Service Delivery</a:t>
            </a:r>
            <a:endParaRPr lang="en-US" sz="1600" dirty="0">
              <a:latin typeface="+mn-lt"/>
            </a:endParaRPr>
          </a:p>
        </p:txBody>
      </p:sp>
      <p:sp>
        <p:nvSpPr>
          <p:cNvPr id="54" name="Rounded Rectangle 53"/>
          <p:cNvSpPr>
            <a:spLocks noChangeArrowheads="1"/>
          </p:cNvSpPr>
          <p:nvPr/>
        </p:nvSpPr>
        <p:spPr bwMode="auto">
          <a:xfrm>
            <a:off x="250825" y="1484313"/>
            <a:ext cx="3527425" cy="503237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IE" sz="1600" dirty="0">
                <a:latin typeface="+mn-lt"/>
              </a:rPr>
              <a:t>1. Implementation </a:t>
            </a:r>
            <a:endParaRPr lang="en-US" sz="1600" dirty="0">
              <a:latin typeface="+mn-lt"/>
            </a:endParaRPr>
          </a:p>
        </p:txBody>
      </p:sp>
      <p:sp>
        <p:nvSpPr>
          <p:cNvPr id="30730" name="Text Box 14"/>
          <p:cNvSpPr txBox="1">
            <a:spLocks noChangeArrowheads="1"/>
          </p:cNvSpPr>
          <p:nvPr/>
        </p:nvSpPr>
        <p:spPr bwMode="auto">
          <a:xfrm>
            <a:off x="4067175" y="2205038"/>
            <a:ext cx="38893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1200"/>
              <a:t>Leveraging ICT for improved delivery of services</a:t>
            </a:r>
            <a:endParaRPr lang="en-US" sz="1200"/>
          </a:p>
        </p:txBody>
      </p:sp>
      <p:sp>
        <p:nvSpPr>
          <p:cNvPr id="30731" name="Text Box 15"/>
          <p:cNvSpPr txBox="1">
            <a:spLocks noChangeArrowheads="1"/>
          </p:cNvSpPr>
          <p:nvPr/>
        </p:nvSpPr>
        <p:spPr bwMode="auto">
          <a:xfrm>
            <a:off x="4067175" y="2852738"/>
            <a:ext cx="4248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1200"/>
              <a:t>Reducing duplication and costs to shared service models</a:t>
            </a:r>
            <a:endParaRPr lang="en-US" sz="1200"/>
          </a:p>
        </p:txBody>
      </p:sp>
      <p:sp>
        <p:nvSpPr>
          <p:cNvPr id="30732" name="Text Box 16"/>
          <p:cNvSpPr txBox="1">
            <a:spLocks noChangeArrowheads="1"/>
          </p:cNvSpPr>
          <p:nvPr/>
        </p:nvSpPr>
        <p:spPr bwMode="auto">
          <a:xfrm>
            <a:off x="4067175" y="3500438"/>
            <a:ext cx="4248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1200"/>
              <a:t>Improving efficiencies and reducing non value added work</a:t>
            </a:r>
            <a:endParaRPr lang="en-US" sz="1200"/>
          </a:p>
        </p:txBody>
      </p:sp>
      <p:sp>
        <p:nvSpPr>
          <p:cNvPr id="30733" name="Text Box 17"/>
          <p:cNvSpPr txBox="1">
            <a:spLocks noChangeArrowheads="1"/>
          </p:cNvSpPr>
          <p:nvPr/>
        </p:nvSpPr>
        <p:spPr bwMode="auto">
          <a:xfrm>
            <a:off x="3995738" y="4149725"/>
            <a:ext cx="51482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1200"/>
              <a:t>Delivering better value for money by improved controls and frameworks</a:t>
            </a:r>
            <a:endParaRPr lang="en-US" sz="1200"/>
          </a:p>
        </p:txBody>
      </p:sp>
      <p:sp>
        <p:nvSpPr>
          <p:cNvPr id="30734" name="Text Box 18"/>
          <p:cNvSpPr txBox="1">
            <a:spLocks noChangeArrowheads="1"/>
          </p:cNvSpPr>
          <p:nvPr/>
        </p:nvSpPr>
        <p:spPr bwMode="auto">
          <a:xfrm>
            <a:off x="3995738" y="4797425"/>
            <a:ext cx="51482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1200"/>
              <a:t>Rationalising our property portfolio for reduced costs and best value</a:t>
            </a:r>
            <a:endParaRPr lang="en-US" sz="1200"/>
          </a:p>
        </p:txBody>
      </p:sp>
      <p:sp>
        <p:nvSpPr>
          <p:cNvPr id="30735" name="Text Box 19"/>
          <p:cNvSpPr txBox="1">
            <a:spLocks noChangeArrowheads="1"/>
          </p:cNvSpPr>
          <p:nvPr/>
        </p:nvSpPr>
        <p:spPr bwMode="auto">
          <a:xfrm>
            <a:off x="3995738" y="5516563"/>
            <a:ext cx="51482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1200"/>
              <a:t>Evaluate cost effective models for improved delivery of non core services</a:t>
            </a:r>
            <a:endParaRPr lang="en-US" sz="1200"/>
          </a:p>
        </p:txBody>
      </p:sp>
      <p:sp>
        <p:nvSpPr>
          <p:cNvPr id="17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1774529-7AE1-44CA-8627-C1DE01A78928}" type="datetime1">
              <a:rPr lang="en-IE" smtClean="0"/>
              <a:pPr>
                <a:defRPr/>
              </a:pPr>
              <a:t>05/12/2011</a:t>
            </a:fld>
            <a:endParaRPr lang="en-IE" dirty="0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3C49C7-C587-4064-8BDD-8D22C9A19244}" type="slidenum">
              <a:rPr lang="en-IE" smtClean="0"/>
              <a:pPr>
                <a:defRPr/>
              </a:pPr>
              <a:t>16</a:t>
            </a:fld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>
          <a:xfrm>
            <a:off x="1116013" y="331788"/>
            <a:ext cx="7570787" cy="649287"/>
          </a:xfrm>
        </p:spPr>
        <p:txBody>
          <a:bodyPr/>
          <a:lstStyle/>
          <a:p>
            <a:r>
              <a:rPr lang="en-IE" smtClean="0">
                <a:latin typeface="Arial" charset="0"/>
                <a:cs typeface="Arial" charset="0"/>
              </a:rPr>
              <a:t>Appendix 1: 14 areas of central reform (2)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8" name="Rounded Rectangle 27"/>
          <p:cNvSpPr>
            <a:spLocks noChangeArrowheads="1"/>
          </p:cNvSpPr>
          <p:nvPr/>
        </p:nvSpPr>
        <p:spPr bwMode="auto">
          <a:xfrm>
            <a:off x="323850" y="4149725"/>
            <a:ext cx="3563938" cy="504825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IE" sz="1600" dirty="0">
                <a:latin typeface="+mn-lt"/>
              </a:rPr>
              <a:t>12.Public Service Numbers, Workforce Planning and Redeployment</a:t>
            </a:r>
            <a:endParaRPr lang="en-US" sz="1600" dirty="0">
              <a:latin typeface="+mn-lt"/>
            </a:endParaRPr>
          </a:p>
        </p:txBody>
      </p:sp>
      <p:sp>
        <p:nvSpPr>
          <p:cNvPr id="31747" name="Rounded Rectangle 29"/>
          <p:cNvSpPr>
            <a:spLocks noChangeArrowheads="1"/>
          </p:cNvSpPr>
          <p:nvPr/>
        </p:nvSpPr>
        <p:spPr bwMode="auto">
          <a:xfrm>
            <a:off x="323850" y="2205038"/>
            <a:ext cx="3563938" cy="503237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IE" sz="1600">
                <a:latin typeface="Calibri" pitchFamily="34" charset="0"/>
              </a:rPr>
              <a:t>9. Public Expenditure Reform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34" name="Rounded Rectangle 33"/>
          <p:cNvSpPr>
            <a:spLocks noChangeArrowheads="1"/>
          </p:cNvSpPr>
          <p:nvPr/>
        </p:nvSpPr>
        <p:spPr bwMode="auto">
          <a:xfrm>
            <a:off x="323850" y="2852738"/>
            <a:ext cx="3563938" cy="504825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IE" sz="1600" dirty="0">
                <a:latin typeface="+mn-lt"/>
              </a:rPr>
              <a:t>10. Organisational performance</a:t>
            </a:r>
            <a:endParaRPr lang="en-US" sz="1600" dirty="0">
              <a:latin typeface="+mn-lt"/>
            </a:endParaRPr>
          </a:p>
        </p:txBody>
      </p:sp>
      <p:sp>
        <p:nvSpPr>
          <p:cNvPr id="36" name="Rounded Rectangle 35"/>
          <p:cNvSpPr>
            <a:spLocks noChangeArrowheads="1"/>
          </p:cNvSpPr>
          <p:nvPr/>
        </p:nvSpPr>
        <p:spPr bwMode="auto">
          <a:xfrm>
            <a:off x="323850" y="3500438"/>
            <a:ext cx="3563938" cy="503237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IE" sz="1600" dirty="0">
                <a:latin typeface="+mn-lt"/>
              </a:rPr>
              <a:t>11. Leadership / Individual Performance</a:t>
            </a:r>
            <a:endParaRPr lang="en-US" sz="1600" dirty="0">
              <a:latin typeface="+mn-lt"/>
            </a:endParaRPr>
          </a:p>
        </p:txBody>
      </p:sp>
      <p:sp>
        <p:nvSpPr>
          <p:cNvPr id="50" name="Rounded Rectangle 49"/>
          <p:cNvSpPr>
            <a:spLocks noChangeArrowheads="1"/>
          </p:cNvSpPr>
          <p:nvPr/>
        </p:nvSpPr>
        <p:spPr bwMode="auto">
          <a:xfrm>
            <a:off x="323850" y="1557338"/>
            <a:ext cx="3563938" cy="503237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IE" sz="1600" dirty="0">
                <a:latin typeface="+mn-lt"/>
              </a:rPr>
              <a:t>8. Rationalisation / Reorganisation</a:t>
            </a:r>
            <a:endParaRPr lang="en-US" sz="1600" dirty="0">
              <a:latin typeface="+mn-lt"/>
            </a:endParaRPr>
          </a:p>
        </p:txBody>
      </p:sp>
      <p:sp>
        <p:nvSpPr>
          <p:cNvPr id="52" name="Rounded Rectangle 51"/>
          <p:cNvSpPr>
            <a:spLocks noChangeArrowheads="1"/>
          </p:cNvSpPr>
          <p:nvPr/>
        </p:nvSpPr>
        <p:spPr bwMode="auto">
          <a:xfrm>
            <a:off x="323850" y="4797425"/>
            <a:ext cx="3563938" cy="504825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IE" sz="1600" dirty="0">
                <a:latin typeface="+mn-lt"/>
              </a:rPr>
              <a:t>13. Legislative and Political Reform</a:t>
            </a:r>
            <a:endParaRPr lang="en-US" sz="1600" dirty="0">
              <a:latin typeface="+mn-lt"/>
            </a:endParaRPr>
          </a:p>
        </p:txBody>
      </p:sp>
      <p:sp>
        <p:nvSpPr>
          <p:cNvPr id="31752" name="Rounded Rectangle 51"/>
          <p:cNvSpPr>
            <a:spLocks noChangeArrowheads="1"/>
          </p:cNvSpPr>
          <p:nvPr/>
        </p:nvSpPr>
        <p:spPr bwMode="auto">
          <a:xfrm>
            <a:off x="323850" y="5516563"/>
            <a:ext cx="3563938" cy="504825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IE" sz="1600">
                <a:latin typeface="Calibri" pitchFamily="34" charset="0"/>
              </a:rPr>
              <a:t>14. GovStat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31753" name="Text Box 18"/>
          <p:cNvSpPr txBox="1">
            <a:spLocks noChangeArrowheads="1"/>
          </p:cNvSpPr>
          <p:nvPr/>
        </p:nvSpPr>
        <p:spPr bwMode="auto">
          <a:xfrm>
            <a:off x="4067175" y="1643063"/>
            <a:ext cx="38893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1200"/>
              <a:t>Organising for optimal delivery and reduced costs </a:t>
            </a:r>
            <a:endParaRPr lang="en-US" sz="1200"/>
          </a:p>
        </p:txBody>
      </p:sp>
      <p:sp>
        <p:nvSpPr>
          <p:cNvPr id="31754" name="Text Box 19"/>
          <p:cNvSpPr txBox="1">
            <a:spLocks noChangeArrowheads="1"/>
          </p:cNvSpPr>
          <p:nvPr/>
        </p:nvSpPr>
        <p:spPr bwMode="auto">
          <a:xfrm>
            <a:off x="4067175" y="2290763"/>
            <a:ext cx="38893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1200"/>
              <a:t>Improved financial process and frameworks</a:t>
            </a:r>
            <a:endParaRPr lang="en-US" sz="1200"/>
          </a:p>
        </p:txBody>
      </p:sp>
      <p:sp>
        <p:nvSpPr>
          <p:cNvPr id="31755" name="Text Box 20"/>
          <p:cNvSpPr txBox="1">
            <a:spLocks noChangeArrowheads="1"/>
          </p:cNvSpPr>
          <p:nvPr/>
        </p:nvSpPr>
        <p:spPr bwMode="auto">
          <a:xfrm>
            <a:off x="4067175" y="2938463"/>
            <a:ext cx="4248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1200"/>
              <a:t>Enhanced reporting of the performance of all organisations</a:t>
            </a:r>
            <a:endParaRPr lang="en-US" sz="1200"/>
          </a:p>
        </p:txBody>
      </p:sp>
      <p:sp>
        <p:nvSpPr>
          <p:cNvPr id="31756" name="Text Box 21"/>
          <p:cNvSpPr txBox="1">
            <a:spLocks noChangeArrowheads="1"/>
          </p:cNvSpPr>
          <p:nvPr/>
        </p:nvSpPr>
        <p:spPr bwMode="auto">
          <a:xfrm>
            <a:off x="4067175" y="3586163"/>
            <a:ext cx="4248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1200"/>
              <a:t>Further strengthening the leadership competencies </a:t>
            </a:r>
            <a:endParaRPr lang="en-US" sz="1200"/>
          </a:p>
        </p:txBody>
      </p:sp>
      <p:sp>
        <p:nvSpPr>
          <p:cNvPr id="31757" name="Text Box 22"/>
          <p:cNvSpPr txBox="1">
            <a:spLocks noChangeArrowheads="1"/>
          </p:cNvSpPr>
          <p:nvPr/>
        </p:nvSpPr>
        <p:spPr bwMode="auto">
          <a:xfrm>
            <a:off x="3995738" y="4235450"/>
            <a:ext cx="51482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1200"/>
              <a:t>Flexible allocation of resources based on agreed priorities</a:t>
            </a:r>
            <a:endParaRPr lang="en-US" sz="1200"/>
          </a:p>
        </p:txBody>
      </p:sp>
      <p:sp>
        <p:nvSpPr>
          <p:cNvPr id="31758" name="Text Box 23"/>
          <p:cNvSpPr txBox="1">
            <a:spLocks noChangeArrowheads="1"/>
          </p:cNvSpPr>
          <p:nvPr/>
        </p:nvSpPr>
        <p:spPr bwMode="auto">
          <a:xfrm>
            <a:off x="3995738" y="4883150"/>
            <a:ext cx="51482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1200"/>
              <a:t>Supportive legislation to underpin overall reform</a:t>
            </a:r>
            <a:endParaRPr lang="en-US" sz="1200"/>
          </a:p>
        </p:txBody>
      </p:sp>
      <p:sp>
        <p:nvSpPr>
          <p:cNvPr id="31759" name="Text Box 24"/>
          <p:cNvSpPr txBox="1">
            <a:spLocks noChangeArrowheads="1"/>
          </p:cNvSpPr>
          <p:nvPr/>
        </p:nvSpPr>
        <p:spPr bwMode="auto">
          <a:xfrm>
            <a:off x="3995738" y="5589588"/>
            <a:ext cx="5400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1200"/>
              <a:t>Evaluate a model to provide greater information on public service performance</a:t>
            </a:r>
            <a:endParaRPr lang="en-US" sz="1200"/>
          </a:p>
        </p:txBody>
      </p:sp>
      <p:sp>
        <p:nvSpPr>
          <p:cNvPr id="17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1774529-7AE1-44CA-8627-C1DE01A78928}" type="datetime1">
              <a:rPr lang="en-IE" smtClean="0"/>
              <a:pPr>
                <a:defRPr/>
              </a:pPr>
              <a:t>05/12/2011</a:t>
            </a:fld>
            <a:endParaRPr lang="en-IE" dirty="0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2C3396-B3FA-4578-A98F-CCF2F0993016}" type="slidenum">
              <a:rPr lang="en-IE" smtClean="0"/>
              <a:pPr>
                <a:defRPr/>
              </a:pPr>
              <a:t>17</a:t>
            </a:fld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 idx="4294967295"/>
          </p:nvPr>
        </p:nvSpPr>
        <p:spPr>
          <a:xfrm>
            <a:off x="1116013" y="620713"/>
            <a:ext cx="7570787" cy="504825"/>
          </a:xfrm>
        </p:spPr>
        <p:txBody>
          <a:bodyPr/>
          <a:lstStyle/>
          <a:p>
            <a:r>
              <a:rPr lang="en-IE" smtClean="0">
                <a:latin typeface="Arial" charset="0"/>
                <a:cs typeface="Arial" charset="0"/>
              </a:rPr>
              <a:t>Government’s commitment to change is being led from the top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4294967295"/>
          </p:nvPr>
        </p:nvSpPr>
        <p:spPr>
          <a:xfrm>
            <a:off x="468313" y="1990725"/>
            <a:ext cx="8229600" cy="3743325"/>
          </a:xfrm>
        </p:spPr>
        <p:txBody>
          <a:bodyPr/>
          <a:lstStyle/>
          <a:p>
            <a:r>
              <a:rPr lang="en-IE" sz="2000" smtClean="0">
                <a:latin typeface="Arial" charset="0"/>
                <a:cs typeface="Arial" charset="0"/>
              </a:rPr>
              <a:t>Reduced pay of Taoiseach and Ministers</a:t>
            </a:r>
          </a:p>
          <a:p>
            <a:r>
              <a:rPr lang="en-IE" sz="2000" smtClean="0">
                <a:latin typeface="Arial" charset="0"/>
                <a:cs typeface="Arial" charset="0"/>
              </a:rPr>
              <a:t>Changed Ministerial transport arrangements</a:t>
            </a:r>
          </a:p>
          <a:p>
            <a:r>
              <a:rPr lang="en-IE" sz="2000" smtClean="0">
                <a:latin typeface="Arial" charset="0"/>
                <a:cs typeface="Arial" charset="0"/>
              </a:rPr>
              <a:t>Introduced new pay ceilings for senior public servants</a:t>
            </a:r>
          </a:p>
          <a:p>
            <a:r>
              <a:rPr lang="en-IE" sz="2000" smtClean="0">
                <a:latin typeface="Arial" charset="0"/>
                <a:cs typeface="Arial" charset="0"/>
              </a:rPr>
              <a:t>Reduced number of Oireachtas Committees</a:t>
            </a:r>
          </a:p>
          <a:p>
            <a:r>
              <a:rPr lang="en-IE" sz="2000" smtClean="0">
                <a:latin typeface="Arial" charset="0"/>
                <a:cs typeface="Arial" charset="0"/>
              </a:rPr>
              <a:t>Published legislation to reduce further Public Service pension costs</a:t>
            </a:r>
          </a:p>
          <a:p>
            <a:r>
              <a:rPr lang="en-IE" sz="2000" smtClean="0">
                <a:latin typeface="Arial" charset="0"/>
                <a:cs typeface="Arial" charset="0"/>
              </a:rPr>
              <a:t>Reconstituted to Top Level Appointments Committee (TLAC)</a:t>
            </a:r>
          </a:p>
          <a:p>
            <a:r>
              <a:rPr lang="en-IE" sz="2000" smtClean="0">
                <a:latin typeface="Arial" charset="0"/>
                <a:cs typeface="Arial" charset="0"/>
              </a:rPr>
              <a:t>Changed the TLAC terms that apply to Secretaries General on retirement</a:t>
            </a:r>
          </a:p>
          <a:p>
            <a:r>
              <a:rPr lang="en-IE" sz="2000" smtClean="0">
                <a:latin typeface="Arial" charset="0"/>
                <a:cs typeface="Arial" charset="0"/>
              </a:rPr>
              <a:t>Undertaken a Comprehensive Review of Expenditure</a:t>
            </a:r>
          </a:p>
          <a:p>
            <a:pPr>
              <a:buFont typeface="Arial" charset="0"/>
              <a:buNone/>
            </a:pPr>
            <a:endParaRPr lang="en-IE" sz="2000" smtClean="0">
              <a:latin typeface="Arial" charset="0"/>
              <a:cs typeface="Arial" charset="0"/>
            </a:endParaRPr>
          </a:p>
        </p:txBody>
      </p:sp>
      <p:sp>
        <p:nvSpPr>
          <p:cNvPr id="4" name="Date Placeholder 3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A7CFC10-B0BA-43A7-A464-59101E5FB638}" type="datetime1">
              <a:rPr lang="en-IE" sz="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05/12/2011</a:t>
            </a:fld>
            <a:endParaRPr lang="en-IE" sz="800" dirty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8A30A79-4027-41B6-AB87-85B0DA54B8B7}" type="slidenum">
              <a:rPr lang="en-IE" sz="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en-IE" sz="800" dirty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1042988" y="0"/>
            <a:ext cx="7777162" cy="1196975"/>
          </a:xfrm>
        </p:spPr>
        <p:txBody>
          <a:bodyPr/>
          <a:lstStyle/>
          <a:p>
            <a:r>
              <a:rPr lang="ga-IE" smtClean="0">
                <a:latin typeface="Arial" charset="0"/>
                <a:cs typeface="Arial" charset="0"/>
              </a:rPr>
              <a:t>However, the need for further Public Service Reform is compelling 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052763"/>
          </a:xfrm>
        </p:spPr>
        <p:txBody>
          <a:bodyPr/>
          <a:lstStyle/>
          <a:p>
            <a:r>
              <a:rPr lang="ga-IE" smtClean="0">
                <a:latin typeface="Arial" charset="0"/>
                <a:cs typeface="Arial" charset="0"/>
              </a:rPr>
              <a:t>Committed to major fiscal consolidation – Reduce our deficit to below 3% of GDP, by 2015</a:t>
            </a:r>
          </a:p>
          <a:p>
            <a:endParaRPr lang="ga-IE" smtClean="0">
              <a:latin typeface="Arial" charset="0"/>
              <a:cs typeface="Arial" charset="0"/>
            </a:endParaRPr>
          </a:p>
          <a:p>
            <a:r>
              <a:rPr lang="ga-IE" smtClean="0">
                <a:latin typeface="Arial" charset="0"/>
                <a:cs typeface="Arial" charset="0"/>
              </a:rPr>
              <a:t>Currently borrowing €1.25BN p/mth to meet expenses</a:t>
            </a:r>
          </a:p>
          <a:p>
            <a:endParaRPr lang="ga-IE" smtClean="0">
              <a:latin typeface="Arial" charset="0"/>
              <a:cs typeface="Arial" charset="0"/>
            </a:endParaRPr>
          </a:p>
          <a:p>
            <a:r>
              <a:rPr lang="ga-IE" smtClean="0">
                <a:latin typeface="Arial" charset="0"/>
                <a:cs typeface="Arial" charset="0"/>
              </a:rPr>
              <a:t>EU\IMF borrowings to fund public services, pay staff costs, pensions and social welfare benefits</a:t>
            </a:r>
          </a:p>
          <a:p>
            <a:endParaRPr lang="ga-IE" smtClean="0">
              <a:latin typeface="Arial" charset="0"/>
              <a:cs typeface="Arial" charset="0"/>
            </a:endParaRPr>
          </a:p>
          <a:p>
            <a:r>
              <a:rPr lang="en-IE" smtClean="0">
                <a:latin typeface="Arial" charset="0"/>
                <a:cs typeface="Arial" charset="0"/>
              </a:rPr>
              <a:t>Operating with less</a:t>
            </a:r>
            <a:r>
              <a:rPr lang="ga-IE" smtClean="0">
                <a:latin typeface="Arial" charset="0"/>
                <a:cs typeface="Arial" charset="0"/>
              </a:rPr>
              <a:t> – 20,000 less than end 2008</a:t>
            </a:r>
            <a:endParaRPr lang="ga-IE" smtClean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7CB6BB8-050F-4886-A5FA-81172B921FE6}" type="datetime1">
              <a:rPr lang="en-IE" smtClean="0"/>
              <a:pPr>
                <a:defRPr/>
              </a:pPr>
              <a:t>05/12/2011</a:t>
            </a:fld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533D8C-38F6-4C77-A427-211121C2FAE9}" type="slidenum">
              <a:rPr lang="en-IE" smtClean="0"/>
              <a:pPr>
                <a:defRPr/>
              </a:pPr>
              <a:t>3</a:t>
            </a:fld>
            <a:endParaRPr lang="en-IE" dirty="0"/>
          </a:p>
        </p:txBody>
      </p:sp>
      <p:sp>
        <p:nvSpPr>
          <p:cNvPr id="17413" name="Content Placeholder 2"/>
          <p:cNvSpPr txBox="1">
            <a:spLocks/>
          </p:cNvSpPr>
          <p:nvPr/>
        </p:nvSpPr>
        <p:spPr bwMode="auto">
          <a:xfrm>
            <a:off x="611188" y="5661025"/>
            <a:ext cx="8229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endParaRPr lang="ga-IE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2555875" y="3933825"/>
            <a:ext cx="2016125" cy="2159000"/>
            <a:chOff x="2555776" y="3933056"/>
            <a:chExt cx="2016224" cy="2160240"/>
          </a:xfrm>
        </p:grpSpPr>
        <p:sp>
          <p:nvSpPr>
            <p:cNvPr id="7" name="Rectangle 6"/>
            <p:cNvSpPr/>
            <p:nvPr/>
          </p:nvSpPr>
          <p:spPr>
            <a:xfrm>
              <a:off x="2555776" y="3933056"/>
              <a:ext cx="2016224" cy="216024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ga-IE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627218" y="5589770"/>
              <a:ext cx="1800313" cy="4098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ga-IE" sz="1400" dirty="0"/>
                <a:t>Implementation Plan</a:t>
              </a:r>
            </a:p>
          </p:txBody>
        </p:sp>
      </p:grpSp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50913" y="692150"/>
            <a:ext cx="8229600" cy="504825"/>
          </a:xfrm>
        </p:spPr>
        <p:txBody>
          <a:bodyPr/>
          <a:lstStyle/>
          <a:p>
            <a:r>
              <a:rPr lang="ga-IE" smtClean="0">
                <a:latin typeface="Arial" charset="0"/>
                <a:cs typeface="Arial" charset="0"/>
              </a:rPr>
              <a:t>The Reform Agenda is set in the context of the Programme for Government 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44842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FCFC21-B23E-48DF-9EB0-31D6678951AD}" type="slidenum">
              <a:rPr lang="en-US" smtClean="0">
                <a:solidFill>
                  <a:srgbClr val="898989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>
              <a:solidFill>
                <a:srgbClr val="898989"/>
              </a:solidFill>
              <a:latin typeface="Arial" charset="0"/>
              <a:cs typeface="Arial" charset="0"/>
            </a:endParaRPr>
          </a:p>
        </p:txBody>
      </p:sp>
      <p:sp>
        <p:nvSpPr>
          <p:cNvPr id="18436" name="Content Placeholder 2"/>
          <p:cNvSpPr txBox="1">
            <a:spLocks/>
          </p:cNvSpPr>
          <p:nvPr/>
        </p:nvSpPr>
        <p:spPr bwMode="auto">
          <a:xfrm>
            <a:off x="539750" y="1484313"/>
            <a:ext cx="8135938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5600" indent="-355600">
              <a:spcBef>
                <a:spcPct val="20000"/>
              </a:spcBef>
            </a:pPr>
            <a:endParaRPr lang="en-IE" b="1">
              <a:solidFill>
                <a:srgbClr val="000000"/>
              </a:solidFill>
            </a:endParaRPr>
          </a:p>
          <a:p>
            <a:pPr marL="355600" indent="-355600">
              <a:spcBef>
                <a:spcPct val="20000"/>
              </a:spcBef>
              <a:buFont typeface="Arial" charset="0"/>
              <a:buChar char="•"/>
            </a:pPr>
            <a:endParaRPr lang="en-IE">
              <a:solidFill>
                <a:srgbClr val="000000"/>
              </a:solidFill>
            </a:endParaRPr>
          </a:p>
          <a:p>
            <a:pPr marL="355600" indent="-355600">
              <a:spcBef>
                <a:spcPct val="20000"/>
              </a:spcBef>
              <a:buFont typeface="Arial" charset="0"/>
              <a:buChar char="•"/>
            </a:pPr>
            <a:endParaRPr lang="en-IE">
              <a:solidFill>
                <a:srgbClr val="000000"/>
              </a:solidFill>
            </a:endParaRPr>
          </a:p>
          <a:p>
            <a:pPr marL="355600" indent="-355600">
              <a:spcBef>
                <a:spcPct val="20000"/>
              </a:spcBef>
              <a:buFont typeface="Arial" charset="0"/>
              <a:buNone/>
            </a:pPr>
            <a:endParaRPr lang="en-IE">
              <a:solidFill>
                <a:srgbClr val="000000"/>
              </a:solidFill>
            </a:endParaRPr>
          </a:p>
          <a:p>
            <a:pPr marL="355600" indent="-355600">
              <a:spcBef>
                <a:spcPct val="20000"/>
              </a:spcBef>
              <a:buFont typeface="Arial" charset="0"/>
              <a:buChar char="•"/>
            </a:pPr>
            <a:endParaRPr lang="en-IE" sz="1400">
              <a:solidFill>
                <a:srgbClr val="000000"/>
              </a:solidFill>
            </a:endParaRPr>
          </a:p>
          <a:p>
            <a:pPr marL="355600" indent="-355600">
              <a:spcBef>
                <a:spcPct val="20000"/>
              </a:spcBef>
              <a:buFont typeface="Arial" charset="0"/>
              <a:buNone/>
            </a:pPr>
            <a:endParaRPr lang="en-IE">
              <a:solidFill>
                <a:srgbClr val="000000"/>
              </a:solidFill>
            </a:endParaRPr>
          </a:p>
        </p:txBody>
      </p:sp>
      <p:sp>
        <p:nvSpPr>
          <p:cNvPr id="18437" name="Content Placeholder 2"/>
          <p:cNvSpPr txBox="1">
            <a:spLocks/>
          </p:cNvSpPr>
          <p:nvPr/>
        </p:nvSpPr>
        <p:spPr bwMode="auto">
          <a:xfrm>
            <a:off x="4643438" y="1484313"/>
            <a:ext cx="4321175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Char char="•"/>
            </a:pPr>
            <a:endParaRPr lang="en-IE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n-IE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endParaRPr lang="en-IE" sz="140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endParaRPr lang="en-IE">
              <a:solidFill>
                <a:srgbClr val="000000"/>
              </a:solidFill>
            </a:endParaRPr>
          </a:p>
        </p:txBody>
      </p: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2555875" y="3933825"/>
            <a:ext cx="3960813" cy="2159000"/>
            <a:chOff x="2555776" y="3933056"/>
            <a:chExt cx="2016224" cy="2160240"/>
          </a:xfrm>
        </p:grpSpPr>
        <p:sp>
          <p:nvSpPr>
            <p:cNvPr id="11" name="Rectangle 10"/>
            <p:cNvSpPr/>
            <p:nvPr/>
          </p:nvSpPr>
          <p:spPr>
            <a:xfrm>
              <a:off x="2555776" y="3933056"/>
              <a:ext cx="2016224" cy="216024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ga-IE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627698" y="5589770"/>
              <a:ext cx="1800460" cy="4098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ga-IE" sz="1400" dirty="0"/>
                <a:t>High Level Reform &amp; Delivery Reporting</a:t>
              </a:r>
            </a:p>
          </p:txBody>
        </p:sp>
      </p:grpSp>
      <p:pic>
        <p:nvPicPr>
          <p:cNvPr id="18439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2060575"/>
            <a:ext cx="7416800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>
          <a:xfrm>
            <a:off x="1116013" y="333375"/>
            <a:ext cx="7570787" cy="649288"/>
          </a:xfrm>
        </p:spPr>
        <p:txBody>
          <a:bodyPr/>
          <a:lstStyle/>
          <a:p>
            <a:r>
              <a:rPr lang="en-IE" sz="2400" smtClean="0">
                <a:latin typeface="Arial" charset="0"/>
                <a:cs typeface="Arial" charset="0"/>
              </a:rPr>
              <a:t>Some key elements of the plan </a:t>
            </a:r>
            <a:endParaRPr lang="ga-IE" sz="2400" smtClean="0">
              <a:latin typeface="Arial" charset="0"/>
              <a:cs typeface="Arial" charset="0"/>
            </a:endParaRPr>
          </a:p>
        </p:txBody>
      </p:sp>
      <p:sp>
        <p:nvSpPr>
          <p:cNvPr id="4" name="Date Placeholder 3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1774529-7AE1-44CA-8627-C1DE01A78928}" type="datetime1">
              <a:rPr lang="en-IE" sz="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05/12/2011</a:t>
            </a:fld>
            <a:endParaRPr lang="en-IE" sz="800" dirty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DE3F2B7-663D-4787-B626-C981E3F58406}" type="slidenum">
              <a:rPr lang="en-IE" sz="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en-IE" sz="800" dirty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460" name="Content Placeholder 2"/>
          <p:cNvSpPr>
            <a:spLocks/>
          </p:cNvSpPr>
          <p:nvPr/>
        </p:nvSpPr>
        <p:spPr bwMode="auto">
          <a:xfrm>
            <a:off x="468313" y="1773238"/>
            <a:ext cx="82296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IE" sz="2000"/>
              <a:t>Public service numbers reduction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IE" sz="2000"/>
              <a:t>Implementation of Shared Service Operations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IE" sz="2000"/>
              <a:t>Evaluation of new business models for delivery of non core services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IE" sz="2000"/>
              <a:t>Reform of our public procurement models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IE" sz="2000"/>
              <a:t>Significant property rationalisation plan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IE" sz="2000"/>
              <a:t>State Agencies Rationalisation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IE" sz="2000"/>
              <a:t>Rationalisation of annual leave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IE" sz="2000"/>
              <a:t>Reducing costs, addressing duplication and eliminating waste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IE" sz="2000"/>
              <a:t>Cancellation of Decentralisation programme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endParaRPr lang="en-IE" sz="2000"/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endParaRPr lang="en-IE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2555875" y="3933825"/>
            <a:ext cx="2016125" cy="2159000"/>
            <a:chOff x="2555776" y="3933056"/>
            <a:chExt cx="2016224" cy="2160240"/>
          </a:xfrm>
        </p:grpSpPr>
        <p:sp>
          <p:nvSpPr>
            <p:cNvPr id="7" name="Rectangle 6"/>
            <p:cNvSpPr/>
            <p:nvPr/>
          </p:nvSpPr>
          <p:spPr>
            <a:xfrm>
              <a:off x="2555776" y="3933056"/>
              <a:ext cx="2016224" cy="216024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ga-IE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627218" y="5589770"/>
              <a:ext cx="1800313" cy="4098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ga-IE" sz="1400" dirty="0"/>
                <a:t>Implementation Plan</a:t>
              </a:r>
            </a:p>
          </p:txBody>
        </p:sp>
      </p:grpSp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>
          <a:xfrm>
            <a:off x="950913" y="692150"/>
            <a:ext cx="8229600" cy="504825"/>
          </a:xfrm>
        </p:spPr>
        <p:txBody>
          <a:bodyPr/>
          <a:lstStyle/>
          <a:p>
            <a:r>
              <a:rPr lang="ga-IE" smtClean="0">
                <a:latin typeface="Arial" charset="0"/>
                <a:cs typeface="Arial" charset="0"/>
              </a:rPr>
              <a:t>The Reform Agenda is set in the context of the Programme for Government 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0483" name="Slide Number Placeholder 3"/>
          <p:cNvSpPr txBox="1">
            <a:spLocks noGrp="1"/>
          </p:cNvSpPr>
          <p:nvPr/>
        </p:nvSpPr>
        <p:spPr bwMode="auto">
          <a:xfrm>
            <a:off x="6553200" y="644842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4F21A31A-79B6-4A08-9D26-B13D28A74EF3}" type="slidenum">
              <a:rPr lang="en-US" sz="800">
                <a:solidFill>
                  <a:srgbClr val="898989"/>
                </a:solidFill>
              </a:rPr>
              <a:pPr algn="r"/>
              <a:t>6</a:t>
            </a:fld>
            <a:endParaRPr lang="en-US" sz="800">
              <a:solidFill>
                <a:srgbClr val="898989"/>
              </a:solidFill>
            </a:endParaRPr>
          </a:p>
        </p:txBody>
      </p:sp>
      <p:sp>
        <p:nvSpPr>
          <p:cNvPr id="20484" name="Content Placeholder 2"/>
          <p:cNvSpPr txBox="1">
            <a:spLocks/>
          </p:cNvSpPr>
          <p:nvPr/>
        </p:nvSpPr>
        <p:spPr bwMode="auto">
          <a:xfrm>
            <a:off x="539750" y="1484313"/>
            <a:ext cx="8135938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5600" indent="-355600">
              <a:spcBef>
                <a:spcPct val="20000"/>
              </a:spcBef>
            </a:pPr>
            <a:endParaRPr lang="en-IE" b="1">
              <a:solidFill>
                <a:srgbClr val="000000"/>
              </a:solidFill>
            </a:endParaRPr>
          </a:p>
          <a:p>
            <a:pPr marL="355600" indent="-355600">
              <a:spcBef>
                <a:spcPct val="20000"/>
              </a:spcBef>
              <a:buFont typeface="Arial" charset="0"/>
              <a:buChar char="•"/>
            </a:pPr>
            <a:endParaRPr lang="en-IE">
              <a:solidFill>
                <a:srgbClr val="000000"/>
              </a:solidFill>
            </a:endParaRPr>
          </a:p>
          <a:p>
            <a:pPr marL="355600" indent="-355600">
              <a:spcBef>
                <a:spcPct val="20000"/>
              </a:spcBef>
              <a:buFont typeface="Arial" charset="0"/>
              <a:buChar char="•"/>
            </a:pPr>
            <a:endParaRPr lang="en-IE">
              <a:solidFill>
                <a:srgbClr val="000000"/>
              </a:solidFill>
            </a:endParaRPr>
          </a:p>
          <a:p>
            <a:pPr marL="355600" indent="-355600">
              <a:spcBef>
                <a:spcPct val="20000"/>
              </a:spcBef>
              <a:buFont typeface="Arial" charset="0"/>
              <a:buNone/>
            </a:pPr>
            <a:endParaRPr lang="en-IE">
              <a:solidFill>
                <a:srgbClr val="000000"/>
              </a:solidFill>
            </a:endParaRPr>
          </a:p>
          <a:p>
            <a:pPr marL="355600" indent="-355600">
              <a:spcBef>
                <a:spcPct val="20000"/>
              </a:spcBef>
              <a:buFont typeface="Arial" charset="0"/>
              <a:buChar char="•"/>
            </a:pPr>
            <a:endParaRPr lang="en-IE" sz="1400">
              <a:solidFill>
                <a:srgbClr val="000000"/>
              </a:solidFill>
            </a:endParaRPr>
          </a:p>
          <a:p>
            <a:pPr marL="355600" indent="-355600">
              <a:spcBef>
                <a:spcPct val="20000"/>
              </a:spcBef>
              <a:buFont typeface="Arial" charset="0"/>
              <a:buNone/>
            </a:pPr>
            <a:endParaRPr lang="en-IE">
              <a:solidFill>
                <a:srgbClr val="000000"/>
              </a:solidFill>
            </a:endParaRPr>
          </a:p>
        </p:txBody>
      </p:sp>
      <p:sp>
        <p:nvSpPr>
          <p:cNvPr id="20485" name="Content Placeholder 2"/>
          <p:cNvSpPr txBox="1">
            <a:spLocks/>
          </p:cNvSpPr>
          <p:nvPr/>
        </p:nvSpPr>
        <p:spPr bwMode="auto">
          <a:xfrm>
            <a:off x="4643438" y="1484313"/>
            <a:ext cx="4321175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Char char="•"/>
            </a:pPr>
            <a:endParaRPr lang="en-IE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n-IE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endParaRPr lang="en-IE" sz="140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endParaRPr lang="en-IE">
              <a:solidFill>
                <a:srgbClr val="000000"/>
              </a:solidFill>
            </a:endParaRPr>
          </a:p>
        </p:txBody>
      </p: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2555875" y="3933825"/>
            <a:ext cx="3960813" cy="2159000"/>
            <a:chOff x="2555776" y="3933056"/>
            <a:chExt cx="2016224" cy="2160240"/>
          </a:xfrm>
        </p:grpSpPr>
        <p:sp>
          <p:nvSpPr>
            <p:cNvPr id="11" name="Rectangle 10"/>
            <p:cNvSpPr/>
            <p:nvPr/>
          </p:nvSpPr>
          <p:spPr>
            <a:xfrm>
              <a:off x="2555776" y="3933056"/>
              <a:ext cx="2016224" cy="216024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ga-IE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627698" y="5589770"/>
              <a:ext cx="1800460" cy="4098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ga-IE" sz="1400" dirty="0"/>
                <a:t>High Level Reform &amp; Delivery Reporting</a:t>
              </a:r>
            </a:p>
          </p:txBody>
        </p:sp>
      </p:grpSp>
      <p:pic>
        <p:nvPicPr>
          <p:cNvPr id="20487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2060575"/>
            <a:ext cx="7416800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>
          <a:xfrm>
            <a:off x="900113" y="476250"/>
            <a:ext cx="8243887" cy="576263"/>
          </a:xfrm>
        </p:spPr>
        <p:txBody>
          <a:bodyPr/>
          <a:lstStyle/>
          <a:p>
            <a:r>
              <a:rPr lang="en-IE" smtClean="0">
                <a:latin typeface="Arial" charset="0"/>
                <a:cs typeface="Arial" charset="0"/>
              </a:rPr>
              <a:t>There are Five Major Themes of Reform</a:t>
            </a:r>
            <a:endParaRPr lang="ga-IE" smtClean="0">
              <a:latin typeface="Arial" charset="0"/>
              <a:cs typeface="Arial" charset="0"/>
            </a:endParaRPr>
          </a:p>
        </p:txBody>
      </p:sp>
      <p:sp>
        <p:nvSpPr>
          <p:cNvPr id="21506" name="Content Placeholder 2"/>
          <p:cNvSpPr>
            <a:spLocks noGrp="1"/>
          </p:cNvSpPr>
          <p:nvPr>
            <p:ph idx="4294967295"/>
          </p:nvPr>
        </p:nvSpPr>
        <p:spPr>
          <a:xfrm>
            <a:off x="395288" y="1600200"/>
            <a:ext cx="8362950" cy="4525963"/>
          </a:xfrm>
        </p:spPr>
        <p:txBody>
          <a:bodyPr/>
          <a:lstStyle/>
          <a:p>
            <a:pPr marL="609600" indent="-609600">
              <a:buFont typeface="Arial" charset="0"/>
              <a:buAutoNum type="arabicPeriod"/>
            </a:pPr>
            <a:r>
              <a:rPr lang="ga-IE" sz="2400" smtClean="0">
                <a:latin typeface="Arial" charset="0"/>
                <a:cs typeface="Arial" charset="0"/>
              </a:rPr>
              <a:t>P</a:t>
            </a:r>
            <a:r>
              <a:rPr lang="en-IE" sz="2400" smtClean="0">
                <a:latin typeface="Arial" charset="0"/>
                <a:cs typeface="Arial" charset="0"/>
              </a:rPr>
              <a:t>lace</a:t>
            </a:r>
            <a:r>
              <a:rPr lang="ga-IE" sz="2400" smtClean="0">
                <a:latin typeface="Arial" charset="0"/>
                <a:cs typeface="Arial" charset="0"/>
              </a:rPr>
              <a:t> customer service at the core of </a:t>
            </a:r>
            <a:r>
              <a:rPr lang="en-IE" sz="2400" smtClean="0">
                <a:latin typeface="Arial" charset="0"/>
                <a:cs typeface="Arial" charset="0"/>
              </a:rPr>
              <a:t>everything</a:t>
            </a:r>
            <a:r>
              <a:rPr lang="ga-IE" sz="2400" smtClean="0">
                <a:latin typeface="Arial" charset="0"/>
                <a:cs typeface="Arial" charset="0"/>
              </a:rPr>
              <a:t> we do</a:t>
            </a:r>
          </a:p>
          <a:p>
            <a:pPr marL="609600" indent="-609600">
              <a:buFont typeface="Arial" charset="0"/>
              <a:buAutoNum type="arabicPeriod"/>
            </a:pPr>
            <a:endParaRPr lang="ga-IE" sz="2400" smtClean="0">
              <a:latin typeface="Arial" charset="0"/>
              <a:cs typeface="Arial" charset="0"/>
            </a:endParaRPr>
          </a:p>
          <a:p>
            <a:pPr marL="609600" indent="-609600">
              <a:buFont typeface="Arial" charset="0"/>
              <a:buAutoNum type="arabicPeriod"/>
            </a:pPr>
            <a:r>
              <a:rPr lang="ga-IE" sz="2400" smtClean="0">
                <a:latin typeface="Arial" charset="0"/>
                <a:cs typeface="Arial" charset="0"/>
              </a:rPr>
              <a:t>Maximise new and innovative service delivery channels</a:t>
            </a:r>
          </a:p>
          <a:p>
            <a:pPr marL="609600" indent="-609600">
              <a:buFont typeface="Calibri" pitchFamily="34" charset="0"/>
              <a:buAutoNum type="arabicPeriod"/>
            </a:pPr>
            <a:endParaRPr lang="ga-IE" sz="2400" smtClean="0">
              <a:latin typeface="Arial" charset="0"/>
              <a:cs typeface="Arial" charset="0"/>
            </a:endParaRPr>
          </a:p>
          <a:p>
            <a:pPr marL="609600" indent="-609600">
              <a:buFont typeface="Arial" charset="0"/>
              <a:buAutoNum type="arabicPeriod"/>
            </a:pPr>
            <a:r>
              <a:rPr lang="ga-IE" sz="2400" smtClean="0">
                <a:latin typeface="Arial" charset="0"/>
                <a:cs typeface="Arial" charset="0"/>
              </a:rPr>
              <a:t>Radically reducing costs to drive better value for money</a:t>
            </a:r>
          </a:p>
          <a:p>
            <a:pPr marL="609600" indent="-609600">
              <a:buFont typeface="Arial" charset="0"/>
              <a:buAutoNum type="arabicPeriod"/>
            </a:pPr>
            <a:endParaRPr lang="ga-IE" sz="2400" smtClean="0">
              <a:latin typeface="Arial" charset="0"/>
              <a:cs typeface="Arial" charset="0"/>
            </a:endParaRPr>
          </a:p>
          <a:p>
            <a:pPr marL="609600" indent="-609600">
              <a:buFont typeface="Arial" charset="0"/>
              <a:buAutoNum type="arabicPeriod"/>
            </a:pPr>
            <a:r>
              <a:rPr lang="ga-IE" sz="2400" smtClean="0">
                <a:latin typeface="Arial" charset="0"/>
                <a:cs typeface="Arial" charset="0"/>
              </a:rPr>
              <a:t>Leading, organising and working in new way</a:t>
            </a:r>
            <a:r>
              <a:rPr lang="en-IE" sz="2400" smtClean="0">
                <a:latin typeface="Arial" charset="0"/>
                <a:cs typeface="Arial" charset="0"/>
              </a:rPr>
              <a:t>s</a:t>
            </a:r>
            <a:endParaRPr lang="ga-IE" sz="2400" smtClean="0">
              <a:latin typeface="Arial" charset="0"/>
              <a:cs typeface="Arial" charset="0"/>
            </a:endParaRPr>
          </a:p>
          <a:p>
            <a:pPr marL="609600" indent="-609600">
              <a:buFont typeface="Arial" charset="0"/>
              <a:buAutoNum type="arabicPeriod"/>
            </a:pPr>
            <a:endParaRPr lang="ga-IE" sz="2400" smtClean="0">
              <a:latin typeface="Arial" charset="0"/>
              <a:cs typeface="Arial" charset="0"/>
            </a:endParaRPr>
          </a:p>
          <a:p>
            <a:pPr marL="609600" indent="-609600">
              <a:buFont typeface="Arial" charset="0"/>
              <a:buAutoNum type="arabicPeriod"/>
            </a:pPr>
            <a:r>
              <a:rPr lang="ga-IE" sz="2400" smtClean="0">
                <a:latin typeface="Arial" charset="0"/>
                <a:cs typeface="Arial" charset="0"/>
              </a:rPr>
              <a:t>Strong focus on implementation and delivery</a:t>
            </a:r>
          </a:p>
        </p:txBody>
      </p:sp>
      <p:sp>
        <p:nvSpPr>
          <p:cNvPr id="4" name="Date Placeholder 3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1774529-7AE1-44CA-8627-C1DE01A78928}" type="datetime1">
              <a:rPr lang="en-IE" sz="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05/12/2011</a:t>
            </a:fld>
            <a:endParaRPr lang="en-IE" sz="800" dirty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BED63CF-4213-4DDF-95B8-9FA0AB970CFE}" type="slidenum">
              <a:rPr lang="en-IE" sz="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en-IE" sz="800" dirty="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>
                <a:latin typeface="Arial" charset="0"/>
                <a:cs typeface="Arial" charset="0"/>
              </a:rPr>
              <a:t>1</a:t>
            </a:r>
            <a:r>
              <a:rPr lang="en-IE" smtClean="0">
                <a:latin typeface="Arial" charset="0"/>
                <a:cs typeface="Arial" charset="0"/>
              </a:rPr>
              <a:t>. </a:t>
            </a:r>
            <a:r>
              <a:rPr lang="ga-IE" smtClean="0">
                <a:latin typeface="Arial" charset="0"/>
                <a:cs typeface="Arial" charset="0"/>
              </a:rPr>
              <a:t>Putting customer service at the core of </a:t>
            </a:r>
            <a:r>
              <a:rPr lang="en-IE" smtClean="0">
                <a:latin typeface="Arial" charset="0"/>
                <a:cs typeface="Arial" charset="0"/>
              </a:rPr>
              <a:t>everything</a:t>
            </a:r>
            <a:r>
              <a:rPr lang="ga-IE" smtClean="0">
                <a:latin typeface="Arial" charset="0"/>
                <a:cs typeface="Arial" charset="0"/>
              </a:rPr>
              <a:t> we do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323850" y="1628775"/>
            <a:ext cx="8785225" cy="45370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ga-IE" i="1" smtClean="0">
                <a:latin typeface="Arial" charset="0"/>
                <a:cs typeface="Arial" charset="0"/>
              </a:rPr>
              <a:t>“Improving the citizen’s interactions with Government services”</a:t>
            </a:r>
          </a:p>
          <a:p>
            <a:endParaRPr lang="ga-IE" smtClean="0">
              <a:latin typeface="Arial" charset="0"/>
              <a:cs typeface="Arial" charset="0"/>
            </a:endParaRPr>
          </a:p>
          <a:p>
            <a:r>
              <a:rPr lang="ga-IE" smtClean="0">
                <a:latin typeface="Arial" charset="0"/>
                <a:cs typeface="Arial" charset="0"/>
              </a:rPr>
              <a:t>Sectoral specific plans </a:t>
            </a:r>
          </a:p>
          <a:p>
            <a:r>
              <a:rPr lang="ga-IE" smtClean="0">
                <a:latin typeface="Arial" charset="0"/>
                <a:cs typeface="Arial" charset="0"/>
              </a:rPr>
              <a:t>Increase in electronic</a:t>
            </a:r>
            <a:r>
              <a:rPr lang="en-IE" smtClean="0">
                <a:latin typeface="Arial" charset="0"/>
                <a:cs typeface="Arial" charset="0"/>
              </a:rPr>
              <a:t> service delivery and enablement</a:t>
            </a:r>
            <a:endParaRPr lang="ga-IE" smtClean="0">
              <a:latin typeface="Arial" charset="0"/>
              <a:cs typeface="Arial" charset="0"/>
            </a:endParaRPr>
          </a:p>
          <a:p>
            <a:r>
              <a:rPr lang="en-IE" smtClean="0">
                <a:latin typeface="Arial" charset="0"/>
                <a:cs typeface="Arial" charset="0"/>
              </a:rPr>
              <a:t>Easier access to services by implementing a Public Services Card (PSC)</a:t>
            </a:r>
          </a:p>
          <a:p>
            <a:r>
              <a:rPr lang="ga-IE" smtClean="0">
                <a:latin typeface="Arial" charset="0"/>
                <a:cs typeface="Arial" charset="0"/>
              </a:rPr>
              <a:t>Publication of key service metrics – GovStat evaluation</a:t>
            </a:r>
          </a:p>
          <a:p>
            <a:r>
              <a:rPr lang="ga-IE" smtClean="0">
                <a:latin typeface="Arial" charset="0"/>
                <a:cs typeface="Arial" charset="0"/>
              </a:rPr>
              <a:t>Central system to provide a single view of the customer</a:t>
            </a:r>
          </a:p>
          <a:p>
            <a:r>
              <a:rPr lang="en-IE" smtClean="0">
                <a:latin typeface="Arial" charset="0"/>
                <a:cs typeface="Arial" charset="0"/>
              </a:rPr>
              <a:t>“R</a:t>
            </a:r>
            <a:r>
              <a:rPr lang="ga-IE" smtClean="0">
                <a:latin typeface="Arial" charset="0"/>
                <a:cs typeface="Arial" charset="0"/>
              </a:rPr>
              <a:t>esources in the hands of the citizen</a:t>
            </a:r>
            <a:r>
              <a:rPr lang="en-IE" smtClean="0">
                <a:latin typeface="Arial" charset="0"/>
                <a:cs typeface="Arial" charset="0"/>
              </a:rPr>
              <a:t>”, sectoral approach</a:t>
            </a:r>
            <a:endParaRPr lang="ga-IE" smtClean="0">
              <a:latin typeface="Arial" charset="0"/>
              <a:cs typeface="Arial" charset="0"/>
            </a:endParaRPr>
          </a:p>
          <a:p>
            <a:r>
              <a:rPr lang="en-IE" smtClean="0">
                <a:latin typeface="Arial" charset="0"/>
                <a:cs typeface="Arial" charset="0"/>
              </a:rPr>
              <a:t>Basic Payment Account to reduce transaction costs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1774529-7AE1-44CA-8627-C1DE01A78928}" type="datetime1">
              <a:rPr lang="en-IE" smtClean="0"/>
              <a:pPr>
                <a:defRPr/>
              </a:pPr>
              <a:t>05/12/2011</a:t>
            </a:fld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388719-9B5B-4BE0-8617-97606243943A}" type="slidenum">
              <a:rPr lang="en-IE" smtClean="0"/>
              <a:pPr>
                <a:defRPr/>
              </a:pPr>
              <a:t>8</a:t>
            </a:fld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>
                <a:latin typeface="Arial" charset="0"/>
                <a:cs typeface="Arial" charset="0"/>
              </a:rPr>
              <a:t>2</a:t>
            </a:r>
            <a:r>
              <a:rPr lang="en-IE" smtClean="0">
                <a:latin typeface="Arial" charset="0"/>
                <a:cs typeface="Arial" charset="0"/>
              </a:rPr>
              <a:t>. </a:t>
            </a:r>
            <a:r>
              <a:rPr lang="ga-IE" smtClean="0">
                <a:latin typeface="Arial" charset="0"/>
                <a:cs typeface="Arial" charset="0"/>
              </a:rPr>
              <a:t>Maximising new and innovative service delivery channels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4535487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ga-IE" sz="2200" i="1" smtClean="0">
                <a:latin typeface="Arial" charset="0"/>
                <a:cs typeface="Arial" charset="0"/>
              </a:rPr>
              <a:t>“Build on a strong track record of utilising technology”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ga-IE" sz="2200" i="1" smtClean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ga-IE" sz="2200" smtClean="0">
                <a:latin typeface="Arial" charset="0"/>
                <a:cs typeface="Arial" charset="0"/>
              </a:rPr>
              <a:t>Launch of eGovernment strategy for new technology and innovative services</a:t>
            </a:r>
            <a:r>
              <a:rPr lang="en-IE" sz="2200" smtClean="0">
                <a:latin typeface="Arial" charset="0"/>
                <a:cs typeface="Arial" charset="0"/>
              </a:rPr>
              <a:t> by January 2012</a:t>
            </a:r>
            <a:endParaRPr lang="ga-IE" sz="2200" smtClean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ga-IE" sz="2200" smtClean="0">
                <a:latin typeface="Arial" charset="0"/>
                <a:cs typeface="Arial" charset="0"/>
              </a:rPr>
              <a:t>Improve data sharing for reduced costs and improved customer services</a:t>
            </a:r>
          </a:p>
          <a:p>
            <a:pPr>
              <a:lnSpc>
                <a:spcPct val="90000"/>
              </a:lnSpc>
            </a:pPr>
            <a:r>
              <a:rPr lang="ga-IE" sz="2200" smtClean="0">
                <a:latin typeface="Arial" charset="0"/>
                <a:cs typeface="Arial" charset="0"/>
              </a:rPr>
              <a:t>Utilisation of common vocab</a:t>
            </a:r>
            <a:r>
              <a:rPr lang="en-IE" sz="2200" smtClean="0">
                <a:latin typeface="Arial" charset="0"/>
                <a:cs typeface="Arial" charset="0"/>
              </a:rPr>
              <a:t>u</a:t>
            </a:r>
            <a:r>
              <a:rPr lang="ga-IE" sz="2200" smtClean="0">
                <a:latin typeface="Arial" charset="0"/>
                <a:cs typeface="Arial" charset="0"/>
              </a:rPr>
              <a:t>lary to identify businesses</a:t>
            </a:r>
          </a:p>
          <a:p>
            <a:pPr>
              <a:lnSpc>
                <a:spcPct val="90000"/>
              </a:lnSpc>
            </a:pPr>
            <a:r>
              <a:rPr lang="ga-IE" sz="2200" smtClean="0">
                <a:latin typeface="Arial" charset="0"/>
                <a:cs typeface="Arial" charset="0"/>
              </a:rPr>
              <a:t>Deliver</a:t>
            </a:r>
            <a:r>
              <a:rPr lang="en-IE" sz="2200" smtClean="0">
                <a:latin typeface="Arial" charset="0"/>
                <a:cs typeface="Arial" charset="0"/>
              </a:rPr>
              <a:t> </a:t>
            </a:r>
            <a:r>
              <a:rPr lang="ga-IE" sz="2200" smtClean="0">
                <a:latin typeface="Arial" charset="0"/>
                <a:cs typeface="Arial" charset="0"/>
              </a:rPr>
              <a:t>a range of </a:t>
            </a:r>
            <a:r>
              <a:rPr lang="en-IE" sz="2200" smtClean="0">
                <a:latin typeface="Arial" charset="0"/>
                <a:cs typeface="Arial" charset="0"/>
              </a:rPr>
              <a:t>enhanced</a:t>
            </a:r>
            <a:r>
              <a:rPr lang="ga-IE" sz="2200" smtClean="0">
                <a:latin typeface="Arial" charset="0"/>
                <a:cs typeface="Arial" charset="0"/>
              </a:rPr>
              <a:t> electronic services, e.g. Passport renewal, fixyourstreet.ie, etc.</a:t>
            </a:r>
          </a:p>
          <a:p>
            <a:pPr>
              <a:lnSpc>
                <a:spcPct val="90000"/>
              </a:lnSpc>
            </a:pPr>
            <a:r>
              <a:rPr lang="ga-IE" sz="2200" smtClean="0">
                <a:latin typeface="Arial" charset="0"/>
                <a:cs typeface="Arial" charset="0"/>
              </a:rPr>
              <a:t>Evaluat</a:t>
            </a:r>
            <a:r>
              <a:rPr lang="en-IE" sz="2200" smtClean="0">
                <a:latin typeface="Arial" charset="0"/>
                <a:cs typeface="Arial" charset="0"/>
              </a:rPr>
              <a:t>e</a:t>
            </a:r>
            <a:r>
              <a:rPr lang="ga-IE" sz="2200" smtClean="0">
                <a:latin typeface="Arial" charset="0"/>
                <a:cs typeface="Arial" charset="0"/>
              </a:rPr>
              <a:t> the use of cloud computing to establish the business case for </a:t>
            </a:r>
            <a:r>
              <a:rPr lang="en-IE" sz="2200" smtClean="0">
                <a:latin typeface="Arial" charset="0"/>
                <a:cs typeface="Arial" charset="0"/>
              </a:rPr>
              <a:t>implementation</a:t>
            </a:r>
            <a:endParaRPr lang="ga-IE" sz="2200" smtClean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ga-IE" sz="2200" smtClean="0">
                <a:latin typeface="Arial" charset="0"/>
                <a:cs typeface="Arial" charset="0"/>
              </a:rPr>
              <a:t>Single awarding authority and process for student grants</a:t>
            </a:r>
          </a:p>
          <a:p>
            <a:pPr>
              <a:lnSpc>
                <a:spcPct val="90000"/>
              </a:lnSpc>
            </a:pPr>
            <a:endParaRPr lang="ga-IE" sz="2200" smtClean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endParaRPr lang="ga-IE" sz="2200" smtClean="0">
              <a:latin typeface="Arial" charset="0"/>
              <a:cs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1774529-7AE1-44CA-8627-C1DE01A78928}" type="datetime1">
              <a:rPr lang="en-IE" smtClean="0"/>
              <a:pPr>
                <a:defRPr/>
              </a:pPr>
              <a:t>05/12/2011</a:t>
            </a:fld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54691-E230-4F61-ABD3-B835A6ED749E}" type="slidenum">
              <a:rPr lang="en-IE" smtClean="0"/>
              <a:pPr>
                <a:defRPr/>
              </a:pPr>
              <a:t>9</a:t>
            </a:fld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1936</TotalTime>
  <Words>904</Words>
  <Application>Microsoft Office PowerPoint</Application>
  <PresentationFormat>On-screen Show (4:3)</PresentationFormat>
  <Paragraphs>185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Office Theme</vt:lpstr>
      <vt:lpstr>Office Theme</vt:lpstr>
      <vt:lpstr> Public Service Reform Plan</vt:lpstr>
      <vt:lpstr>Government’s commitment to change is being led from the top</vt:lpstr>
      <vt:lpstr>However, the need for further Public Service Reform is compelling </vt:lpstr>
      <vt:lpstr>The Reform Agenda is set in the context of the Programme for Government </vt:lpstr>
      <vt:lpstr>Some key elements of the plan </vt:lpstr>
      <vt:lpstr>The Reform Agenda is set in the context of the Programme for Government </vt:lpstr>
      <vt:lpstr>There are Five Major Themes of Reform</vt:lpstr>
      <vt:lpstr>1. Putting customer service at the core of everything we do</vt:lpstr>
      <vt:lpstr>2. Maximising new and innovative service delivery channels</vt:lpstr>
      <vt:lpstr>3. Radically Reducing Our Cost Base</vt:lpstr>
      <vt:lpstr>4. Leading, organising and working in new ways</vt:lpstr>
      <vt:lpstr>5. Focusing on delivery and implementation</vt:lpstr>
      <vt:lpstr>Critical Success Factors in delivering Public Service Reform  </vt:lpstr>
      <vt:lpstr>Slide 14</vt:lpstr>
      <vt:lpstr>Slide 15</vt:lpstr>
      <vt:lpstr>Appendix 1: 14 areas of central reform (1)</vt:lpstr>
      <vt:lpstr>Appendix 1: 14 areas of central reform (2)</vt:lpstr>
    </vt:vector>
  </TitlesOfParts>
  <Company>D/PER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Feeney</dc:creator>
  <cp:lastModifiedBy>Aileen Treanor</cp:lastModifiedBy>
  <cp:revision>154</cp:revision>
  <dcterms:created xsi:type="dcterms:W3CDTF">2011-07-07T12:31:31Z</dcterms:created>
  <dcterms:modified xsi:type="dcterms:W3CDTF">2011-12-05T16:58:22Z</dcterms:modified>
</cp:coreProperties>
</file>