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74" r:id="rId2"/>
    <p:sldId id="284" r:id="rId3"/>
    <p:sldId id="277" r:id="rId4"/>
    <p:sldId id="276" r:id="rId5"/>
    <p:sldId id="270" r:id="rId6"/>
    <p:sldId id="264" r:id="rId7"/>
    <p:sldId id="268" r:id="rId8"/>
    <p:sldId id="259" r:id="rId9"/>
    <p:sldId id="283" r:id="rId10"/>
    <p:sldId id="262" r:id="rId11"/>
    <p:sldId id="266" r:id="rId12"/>
    <p:sldId id="280" r:id="rId13"/>
    <p:sldId id="267" r:id="rId14"/>
    <p:sldId id="269" r:id="rId15"/>
    <p:sldId id="279" r:id="rId16"/>
    <p:sldId id="278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889F2A-C355-48AE-8C1A-4A0BB7C4A98A}" type="datetimeFigureOut">
              <a:rPr lang="en-IE" smtClean="0"/>
              <a:pPr/>
              <a:t>02/04/2014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36BA7B-4F7D-456E-9CEA-FBC0422D79DB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791959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CF664D-B268-4483-8FA4-D4459056C6A9}" type="datetimeFigureOut">
              <a:rPr lang="en-IE" smtClean="0"/>
              <a:pPr/>
              <a:t>02/04/2014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C703A9-C03D-486A-8B6A-01EFAD3A4680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880918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C703A9-C03D-486A-8B6A-01EFAD3A4680}" type="slidenum">
              <a:rPr lang="en-IE" smtClean="0"/>
              <a:pPr/>
              <a:t>1</a:t>
            </a:fld>
            <a:endParaRPr lang="en-I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C703A9-C03D-486A-8B6A-01EFAD3A4680}" type="slidenum">
              <a:rPr lang="en-IE" smtClean="0"/>
              <a:pPr/>
              <a:t>13</a:t>
            </a:fld>
            <a:endParaRPr lang="en-I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C703A9-C03D-486A-8B6A-01EFAD3A4680}" type="slidenum">
              <a:rPr lang="en-IE" smtClean="0"/>
              <a:pPr/>
              <a:t>14</a:t>
            </a:fld>
            <a:endParaRPr lang="en-I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287C05C-3DA5-4821-9716-EFB180F565C8}" type="slidenum">
              <a:rPr lang="en-I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I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C703A9-C03D-486A-8B6A-01EFAD3A4680}" type="slidenum">
              <a:rPr lang="en-IE" smtClean="0"/>
              <a:pPr/>
              <a:t>3</a:t>
            </a:fld>
            <a:endParaRPr lang="en-I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C703A9-C03D-486A-8B6A-01EFAD3A4680}" type="slidenum">
              <a:rPr lang="en-IE" smtClean="0"/>
              <a:pPr/>
              <a:t>4</a:t>
            </a:fld>
            <a:endParaRPr lang="en-I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C703A9-C03D-486A-8B6A-01EFAD3A4680}" type="slidenum">
              <a:rPr lang="en-IE" smtClean="0"/>
              <a:pPr/>
              <a:t>5</a:t>
            </a:fld>
            <a:endParaRPr lang="en-I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C703A9-C03D-486A-8B6A-01EFAD3A4680}" type="slidenum">
              <a:rPr lang="en-IE" smtClean="0"/>
              <a:pPr/>
              <a:t>6</a:t>
            </a:fld>
            <a:endParaRPr lang="en-I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C703A9-C03D-486A-8B6A-01EFAD3A4680}" type="slidenum">
              <a:rPr lang="en-IE" smtClean="0"/>
              <a:pPr/>
              <a:t>7</a:t>
            </a:fld>
            <a:endParaRPr lang="en-I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C703A9-C03D-486A-8B6A-01EFAD3A4680}" type="slidenum">
              <a:rPr lang="en-IE" smtClean="0"/>
              <a:pPr/>
              <a:t>8</a:t>
            </a:fld>
            <a:endParaRPr lang="en-I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D9120D4-2EF7-4130-B6B2-CFFBE98D4ECF}" type="slidenum">
              <a:rPr lang="en-IE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IE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C703A9-C03D-486A-8B6A-01EFAD3A4680}" type="slidenum">
              <a:rPr lang="en-IE" smtClean="0"/>
              <a:pPr/>
              <a:t>11</a:t>
            </a:fld>
            <a:endParaRPr lang="en-I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peter@bidmanagement.ie                                  087 2412001</a:t>
            </a: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E44BF-D588-462E-B9C0-0AB7ED5B3FD5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peter@bidmanagement.ie                                  087 2412001</a:t>
            </a: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E44BF-D588-462E-B9C0-0AB7ED5B3FD5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peter@bidmanagement.ie                                  087 2412001</a:t>
            </a: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E44BF-D588-462E-B9C0-0AB7ED5B3FD5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iStock_000009004518XSmall.jpg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" y="790710"/>
            <a:ext cx="9143998" cy="6067314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-32" y="928670"/>
            <a:ext cx="9144000" cy="5929330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11" name="Picture 10" descr="BMS_Curve.jpg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 flipV="1">
            <a:off x="0" y="0"/>
            <a:ext cx="9144000" cy="22479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lang="en-IE" sz="4400" kern="120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>
            <a:lvl1pPr marL="342900" indent="-342900">
              <a:defRPr lang="en-US" sz="3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>
              <a:defRPr lang="en-US" sz="2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</a:lstStyle>
          <a:p>
            <a:pPr marL="514350" lvl="0" indent="-514350" algn="l" defTabSz="914400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dirty="0" smtClean="0"/>
              <a:t>Click to edit Master text styles</a:t>
            </a:r>
          </a:p>
          <a:p>
            <a:pPr marL="742950" lvl="1" indent="-285750" algn="l" defTabSz="914400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Font typeface="Courier New" pitchFamily="49" charset="0"/>
              <a:buChar char="­"/>
            </a:pPr>
            <a:r>
              <a:rPr lang="en-US" dirty="0" smtClean="0"/>
              <a:t>Second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E44BF-D588-462E-B9C0-0AB7ED5B3FD5}" type="slidenum">
              <a:rPr lang="en-IE" smtClean="0"/>
              <a:pPr/>
              <a:t>‹#›</a:t>
            </a:fld>
            <a:endParaRPr lang="en-IE"/>
          </a:p>
        </p:txBody>
      </p:sp>
      <p:pic>
        <p:nvPicPr>
          <p:cNvPr id="13" name="Picture 12" descr="BMS_Logo(Master).jpg"/>
          <p:cNvPicPr>
            <a:picLocks noChangeAspect="1"/>
          </p:cNvPicPr>
          <p:nvPr userDrawn="1"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4863" y="6286632"/>
            <a:ext cx="1151416" cy="5761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peter@bidmanagement.ie                                  087 2412001</a:t>
            </a: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E44BF-D588-462E-B9C0-0AB7ED5B3FD5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peter@bidmanagement.ie                                  087 2412001</a:t>
            </a:r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E44BF-D588-462E-B9C0-0AB7ED5B3FD5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peter@bidmanagement.ie                                  087 2412001</a:t>
            </a:r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E44BF-D588-462E-B9C0-0AB7ED5B3FD5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peter@bidmanagement.ie                                  087 2412001</a:t>
            </a:r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E44BF-D588-462E-B9C0-0AB7ED5B3FD5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peter@bidmanagement.ie                                  087 2412001</a:t>
            </a:r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E44BF-D588-462E-B9C0-0AB7ED5B3FD5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peter@bidmanagement.ie                                  087 2412001</a:t>
            </a:r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E44BF-D588-462E-B9C0-0AB7ED5B3FD5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peter@bidmanagement.ie                                  087 2412001</a:t>
            </a:r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E44BF-D588-462E-B9C0-0AB7ED5B3FD5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IE" smtClean="0"/>
              <a:t>peter@bidmanagement.ie                                  087 2412001</a:t>
            </a: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DE44BF-D588-462E-B9C0-0AB7ED5B3FD5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dmanagement.ie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peter@bidmanagement.ie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B107743.jpg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19329" b="19433"/>
          <a:stretch/>
        </p:blipFill>
        <p:spPr>
          <a:xfrm>
            <a:off x="1115616" y="776835"/>
            <a:ext cx="5143500" cy="4199768"/>
          </a:xfrm>
          <a:prstGeom prst="rect">
            <a:avLst/>
          </a:prstGeom>
        </p:spPr>
      </p:pic>
      <p:pic>
        <p:nvPicPr>
          <p:cNvPr id="3" name="Picture 2" descr="BMS_Curve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3356992"/>
            <a:ext cx="9144000" cy="3501008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0" y="5382360"/>
            <a:ext cx="9144000" cy="642918"/>
          </a:xfrm>
          <a:prstGeom prst="rect">
            <a:avLst/>
          </a:prstGeom>
        </p:spPr>
        <p:txBody>
          <a:bodyPr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IE" sz="4000" dirty="0" smtClean="0">
                <a:solidFill>
                  <a:schemeClr val="bg1"/>
                </a:solidFill>
              </a:rPr>
              <a:t>Preparing a Tender from a Suppliers’ Perspective</a:t>
            </a:r>
            <a:endParaRPr lang="en-IE" sz="4000" dirty="0">
              <a:solidFill>
                <a:schemeClr val="bg1"/>
              </a:solidFill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251520" y="5910974"/>
            <a:ext cx="8892480" cy="61437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None/>
            </a:pPr>
            <a:r>
              <a:rPr lang="en-IE" sz="1800" dirty="0">
                <a:solidFill>
                  <a:schemeClr val="tx1">
                    <a:tint val="75000"/>
                  </a:schemeClr>
                </a:solidFill>
              </a:rPr>
              <a:t>Peter Brennan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en-IE" sz="1800" dirty="0">
                <a:solidFill>
                  <a:schemeClr val="tx1">
                    <a:tint val="75000"/>
                  </a:schemeClr>
                </a:solidFill>
              </a:rPr>
              <a:t>Chairman, Bid Management Services</a:t>
            </a:r>
          </a:p>
        </p:txBody>
      </p:sp>
      <p:pic>
        <p:nvPicPr>
          <p:cNvPr id="6" name="Picture 5" descr="BMS_Logo(Master)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44312" y="0"/>
            <a:ext cx="3599688" cy="1801368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peter@bidmanagement.ie                                  087 2412001</a:t>
            </a:r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858197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6868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IE" b="1" dirty="0" smtClean="0"/>
              <a:t>Frameworks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IE" dirty="0" smtClean="0"/>
              <a:t>Panels still being used despite guidelines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IE" dirty="0" smtClean="0"/>
              <a:t>Restrictive procedure better option instead of single supplier frameworks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IE" dirty="0" smtClean="0"/>
              <a:t>The way forward but will they be SME friendly as expenditure is consolidated?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IE" dirty="0" smtClean="0"/>
              <a:t>Popular option: HSE framework for design services attracted 552 submissions with 35 selected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IE" dirty="0" smtClean="0"/>
              <a:t>Use of lots (and by region if possible) will help SMEs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IE" dirty="0" smtClean="0"/>
              <a:t>Encourage bid consortiums</a:t>
            </a:r>
          </a:p>
          <a:p>
            <a:pPr>
              <a:defRPr/>
            </a:pPr>
            <a:r>
              <a:rPr lang="en-IE" dirty="0" smtClean="0"/>
              <a:t>Start major frameworks with </a:t>
            </a:r>
            <a:r>
              <a:rPr lang="en-IE" dirty="0"/>
              <a:t>market </a:t>
            </a:r>
            <a:r>
              <a:rPr lang="en-IE" dirty="0" smtClean="0"/>
              <a:t>soundings</a:t>
            </a:r>
          </a:p>
          <a:p>
            <a:pPr>
              <a:defRPr/>
            </a:pPr>
            <a:r>
              <a:rPr lang="en-IE" dirty="0" smtClean="0"/>
              <a:t>PINs </a:t>
            </a:r>
            <a:r>
              <a:rPr lang="en-IE" dirty="0"/>
              <a:t>should be published well in advance of major frameworks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IE" dirty="0" smtClean="0"/>
          </a:p>
          <a:p>
            <a:pPr eaLnBrk="1" fontAlgn="auto" hangingPunct="1">
              <a:spcAft>
                <a:spcPts val="0"/>
              </a:spcAft>
              <a:buNone/>
              <a:defRPr/>
            </a:pPr>
            <a:endParaRPr lang="en-IE" dirty="0"/>
          </a:p>
          <a:p>
            <a:pPr eaLnBrk="1" fontAlgn="auto" hangingPunct="1">
              <a:spcAft>
                <a:spcPts val="0"/>
              </a:spcAft>
              <a:defRPr/>
            </a:pPr>
            <a:endParaRPr lang="en-IE" dirty="0" smtClean="0"/>
          </a:p>
          <a:p>
            <a:pPr eaLnBrk="1" fontAlgn="auto" hangingPunct="1">
              <a:spcAft>
                <a:spcPts val="0"/>
              </a:spcAft>
              <a:defRPr/>
            </a:pPr>
            <a:endParaRPr lang="en-IE" dirty="0" smtClean="0"/>
          </a:p>
          <a:p>
            <a:pPr eaLnBrk="1" fontAlgn="auto" hangingPunct="1">
              <a:spcAft>
                <a:spcPts val="0"/>
              </a:spcAft>
              <a:defRPr/>
            </a:pP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pPr algn="l"/>
            <a:r>
              <a:rPr lang="en-IE" b="1" dirty="0" smtClean="0"/>
              <a:t>Access to Buyers</a:t>
            </a:r>
            <a:endParaRPr lang="en-IE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Meet the Buyer events a great success</a:t>
            </a:r>
          </a:p>
          <a:p>
            <a:r>
              <a:rPr lang="en-IE" dirty="0" smtClean="0"/>
              <a:t>Dublin event (October 2013) attended by 747 suppliers and 130 buyers with €6m in contracts won</a:t>
            </a:r>
          </a:p>
          <a:p>
            <a:r>
              <a:rPr lang="en-IE" dirty="0" smtClean="0"/>
              <a:t>Suppliers’ feedback universally positive</a:t>
            </a:r>
          </a:p>
          <a:p>
            <a:r>
              <a:rPr lang="en-IE" dirty="0" err="1" smtClean="0"/>
              <a:t>Sectoral</a:t>
            </a:r>
            <a:r>
              <a:rPr lang="en-IE" dirty="0" smtClean="0"/>
              <a:t> MTB events are being planned</a:t>
            </a:r>
          </a:p>
          <a:p>
            <a:r>
              <a:rPr lang="en-IE" dirty="0" smtClean="0"/>
              <a:t>Important that OGP remains accessible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b="1" dirty="0" smtClean="0"/>
              <a:t>Consortium Bids</a:t>
            </a:r>
            <a:endParaRPr lang="en-IE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IE" dirty="0" smtClean="0"/>
              <a:t>SMEs need to be encouraged to form and join consortiums and trained to this end</a:t>
            </a:r>
          </a:p>
          <a:p>
            <a:r>
              <a:rPr lang="en-IE" dirty="0" smtClean="0"/>
              <a:t>Buyers need to pro-actively support consortium bids, especially for frameworks</a:t>
            </a:r>
          </a:p>
          <a:p>
            <a:r>
              <a:rPr lang="en-IE" dirty="0"/>
              <a:t>Guidance should be published about promotion of bid </a:t>
            </a:r>
            <a:r>
              <a:rPr lang="en-IE" dirty="0" smtClean="0"/>
              <a:t>consortiums</a:t>
            </a:r>
          </a:p>
          <a:p>
            <a:r>
              <a:rPr lang="en-IE" dirty="0" err="1" smtClean="0"/>
              <a:t>InterTradeIreland’s</a:t>
            </a:r>
            <a:r>
              <a:rPr lang="en-IE" dirty="0" smtClean="0"/>
              <a:t> new initiative in supporting consortium bids will help</a:t>
            </a:r>
            <a:endParaRPr lang="en-IE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n-IE" b="1" dirty="0" smtClean="0"/>
              <a:t>Litigation and Appeals</a:t>
            </a:r>
            <a:endParaRPr lang="en-IE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IE" dirty="0" smtClean="0"/>
              <a:t>35+ cases before NI High Court</a:t>
            </a:r>
          </a:p>
          <a:p>
            <a:r>
              <a:rPr lang="en-IE" dirty="0" smtClean="0"/>
              <a:t>Very few Irish cases due to cost of litigation</a:t>
            </a:r>
          </a:p>
          <a:p>
            <a:r>
              <a:rPr lang="en-IE" dirty="0" smtClean="0"/>
              <a:t>Having an OGP ‘Help Desk’ would benefit suppliers</a:t>
            </a:r>
          </a:p>
          <a:p>
            <a:r>
              <a:rPr lang="en-IE" dirty="0"/>
              <a:t>G</a:t>
            </a:r>
            <a:r>
              <a:rPr lang="en-IE" dirty="0" smtClean="0"/>
              <a:t>uidance needed about impacts of recent ECJ cases e.g. </a:t>
            </a:r>
            <a:r>
              <a:rPr lang="en-IE" dirty="0" err="1" smtClean="0"/>
              <a:t>Pressetext</a:t>
            </a:r>
            <a:r>
              <a:rPr lang="en-IE" dirty="0" smtClean="0"/>
              <a:t> where issue of what constitutes ‘a material change’ critical</a:t>
            </a:r>
          </a:p>
          <a:p>
            <a:r>
              <a:rPr lang="en-IE" dirty="0" smtClean="0"/>
              <a:t>OGP might consider low cost arbitration and mediation facility: NQAI’s appeals procedure an example of best practice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pPr algn="l"/>
            <a:r>
              <a:rPr lang="en-IE" b="1" dirty="0" smtClean="0"/>
              <a:t>What Also Needs to be Done (1)</a:t>
            </a:r>
            <a:endParaRPr lang="en-IE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IE" dirty="0" smtClean="0"/>
              <a:t>Put guidelines for tender competitions in excess of €25,000 on a statutory footing</a:t>
            </a:r>
          </a:p>
          <a:p>
            <a:r>
              <a:rPr lang="en-IE" dirty="0" smtClean="0"/>
              <a:t>Revise and update current guidelines (to reflect new EU Procurement Directives and OGP reforms)</a:t>
            </a:r>
          </a:p>
          <a:p>
            <a:r>
              <a:rPr lang="en-IE" dirty="0" smtClean="0"/>
              <a:t>More training for buyers and suppliers</a:t>
            </a:r>
          </a:p>
          <a:p>
            <a:r>
              <a:rPr lang="en-IE" dirty="0" smtClean="0"/>
              <a:t>More market soundings </a:t>
            </a:r>
          </a:p>
          <a:p>
            <a:r>
              <a:rPr lang="en-IE" dirty="0" smtClean="0"/>
              <a:t>More feedback between buyers and suppliers</a:t>
            </a:r>
          </a:p>
          <a:p>
            <a:r>
              <a:rPr lang="en-IE" dirty="0" smtClean="0"/>
              <a:t>Publish new suite of</a:t>
            </a:r>
            <a:r>
              <a:rPr lang="en-IE" dirty="0"/>
              <a:t> </a:t>
            </a:r>
            <a:r>
              <a:rPr lang="en-IE" dirty="0" smtClean="0"/>
              <a:t>Public Procurement Plans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b="1" dirty="0" smtClean="0"/>
              <a:t>What Needs to be Done (2)</a:t>
            </a:r>
            <a:endParaRPr lang="en-IE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IE" dirty="0" smtClean="0"/>
              <a:t>Publish contract award notices (with contract values) for all tenders in excess of €25,000</a:t>
            </a:r>
          </a:p>
          <a:p>
            <a:r>
              <a:rPr lang="en-IE" dirty="0" smtClean="0"/>
              <a:t>Deeper direct engagement between OGP and suppliers</a:t>
            </a:r>
          </a:p>
          <a:p>
            <a:r>
              <a:rPr lang="en-IE" dirty="0" smtClean="0"/>
              <a:t>Clarify what constitutes a ‘material change’ </a:t>
            </a:r>
          </a:p>
          <a:p>
            <a:r>
              <a:rPr lang="en-IE" dirty="0" smtClean="0"/>
              <a:t>Publish detailed guidance about use of FOI in relation to procurement</a:t>
            </a:r>
          </a:p>
          <a:p>
            <a:r>
              <a:rPr lang="en-IE" dirty="0"/>
              <a:t>More e-functionality on </a:t>
            </a:r>
            <a:r>
              <a:rPr lang="en-IE" dirty="0" smtClean="0"/>
              <a:t>e-tenders</a:t>
            </a:r>
          </a:p>
          <a:p>
            <a:r>
              <a:rPr lang="en-IE" dirty="0"/>
              <a:t>Improve collection and dissemination of statistical data</a:t>
            </a:r>
          </a:p>
          <a:p>
            <a:endParaRPr lang="en-IE" dirty="0"/>
          </a:p>
          <a:p>
            <a:endParaRPr lang="en-IE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b="1" dirty="0" smtClean="0"/>
              <a:t>Win-Win</a:t>
            </a:r>
            <a:endParaRPr lang="en-IE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IE" dirty="0"/>
              <a:t>The </a:t>
            </a:r>
            <a:r>
              <a:rPr lang="en-IE" dirty="0" smtClean="0"/>
              <a:t>procurement landscape </a:t>
            </a:r>
            <a:r>
              <a:rPr lang="en-IE" dirty="0"/>
              <a:t>is </a:t>
            </a:r>
            <a:r>
              <a:rPr lang="en-IE" dirty="0" smtClean="0"/>
              <a:t>changing </a:t>
            </a:r>
            <a:r>
              <a:rPr lang="en-IE" dirty="0"/>
              <a:t>for the b</a:t>
            </a:r>
            <a:r>
              <a:rPr lang="en-IE" dirty="0" smtClean="0"/>
              <a:t>etter</a:t>
            </a:r>
          </a:p>
          <a:p>
            <a:r>
              <a:rPr lang="en-IE" dirty="0" smtClean="0"/>
              <a:t>Buyers should help SMEs to leverage their successes in  export markets</a:t>
            </a:r>
          </a:p>
          <a:p>
            <a:r>
              <a:rPr lang="en-IE" dirty="0" smtClean="0"/>
              <a:t>Encourage innovation for sub-€25K pilot projects</a:t>
            </a:r>
          </a:p>
          <a:p>
            <a:r>
              <a:rPr lang="en-IE" dirty="0" smtClean="0"/>
              <a:t>OGP on-going dialogue with representative organisations such as SFA and Chambers Ireland a positive development</a:t>
            </a:r>
          </a:p>
          <a:p>
            <a:r>
              <a:rPr lang="en-IE" dirty="0" err="1" smtClean="0"/>
              <a:t>InterTradeIreland’s</a:t>
            </a:r>
            <a:r>
              <a:rPr lang="en-IE" dirty="0" smtClean="0"/>
              <a:t> Centre of </a:t>
            </a:r>
            <a:r>
              <a:rPr lang="en-IE" dirty="0"/>
              <a:t>T</a:t>
            </a:r>
            <a:r>
              <a:rPr lang="en-IE" dirty="0" smtClean="0"/>
              <a:t>endering Excellence and Go-2 Tender Programme will make a significant impact</a:t>
            </a:r>
          </a:p>
          <a:p>
            <a:endParaRPr lang="en-IE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IE" b="1" dirty="0" smtClean="0"/>
              <a:t>Contact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IE" dirty="0" smtClean="0"/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IE" dirty="0" smtClean="0"/>
              <a:t>Peter Brennan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IE" dirty="0" smtClean="0"/>
              <a:t>Bid Management Services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IE" dirty="0" smtClean="0">
                <a:solidFill>
                  <a:schemeClr val="accent4">
                    <a:lumMod val="50000"/>
                  </a:schemeClr>
                </a:solidFill>
                <a:hlinkClick r:id="rId3"/>
              </a:rPr>
              <a:t>www.bidmanagement.ie</a:t>
            </a:r>
            <a:r>
              <a:rPr lang="en-IE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IE" dirty="0" smtClean="0">
                <a:solidFill>
                  <a:schemeClr val="accent4">
                    <a:lumMod val="50000"/>
                  </a:schemeClr>
                </a:solidFill>
                <a:hlinkClick r:id="rId4"/>
              </a:rPr>
              <a:t>peter@bidmanagement.ie</a:t>
            </a:r>
            <a:r>
              <a:rPr lang="en-IE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IE" sz="2800" dirty="0" smtClean="0"/>
              <a:t>01 525 2650 / 087 2412001</a:t>
            </a:r>
            <a:endParaRPr lang="en-IE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b="1" dirty="0" smtClean="0"/>
              <a:t>Procurement Reform</a:t>
            </a:r>
            <a:endParaRPr lang="en-IE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IE" dirty="0" smtClean="0"/>
              <a:t>Office of Government Procurement (OGP) set up on </a:t>
            </a:r>
            <a:r>
              <a:rPr lang="en-IE" dirty="0"/>
              <a:t>1</a:t>
            </a:r>
            <a:r>
              <a:rPr lang="en-IE" dirty="0" smtClean="0"/>
              <a:t> January 2014 </a:t>
            </a:r>
          </a:p>
          <a:p>
            <a:r>
              <a:rPr lang="en-IE" dirty="0" smtClean="0"/>
              <a:t>Achieving €500m in savings over next three years the strategic driver (in a market for goods and services worth €9bn)</a:t>
            </a:r>
          </a:p>
          <a:p>
            <a:r>
              <a:rPr lang="en-IE" dirty="0" smtClean="0"/>
              <a:t>Centralised purchasing in OGP, HSE, Defence, Local Government and Education</a:t>
            </a:r>
          </a:p>
          <a:p>
            <a:r>
              <a:rPr lang="en-IE" dirty="0" smtClean="0"/>
              <a:t>Category management approach (professional services, facilities, ICT, utilities, print etc.)</a:t>
            </a:r>
          </a:p>
          <a:p>
            <a:r>
              <a:rPr lang="en-IE" dirty="0" smtClean="0"/>
              <a:t>Fewer tenders for larger amounts</a:t>
            </a:r>
          </a:p>
          <a:p>
            <a:r>
              <a:rPr lang="en-IE" dirty="0" smtClean="0"/>
              <a:t>Clear commitment to work in interest of suppliers</a:t>
            </a:r>
          </a:p>
          <a:p>
            <a:r>
              <a:rPr lang="en-IE" dirty="0" smtClean="0"/>
              <a:t>A very welcomed initiative from a suppliers’ perspective</a:t>
            </a:r>
          </a:p>
          <a:p>
            <a:endParaRPr lang="en-I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b="1" dirty="0" smtClean="0"/>
              <a:t>Some Metrics (Tender Scout)</a:t>
            </a:r>
            <a:endParaRPr lang="en-IE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IE" sz="2800" dirty="0" smtClean="0"/>
              <a:t>7,500 tenders published in 2013 (to a value of €12bn)</a:t>
            </a:r>
          </a:p>
          <a:p>
            <a:r>
              <a:rPr lang="en-IE" sz="2800" dirty="0" smtClean="0"/>
              <a:t>28% awarded to non-Irish companies</a:t>
            </a:r>
          </a:p>
          <a:p>
            <a:r>
              <a:rPr lang="en-IE" sz="2800" dirty="0" smtClean="0"/>
              <a:t>40,000 submissions made by 20,000 bidders</a:t>
            </a:r>
          </a:p>
          <a:p>
            <a:r>
              <a:rPr lang="en-IE" sz="2800" dirty="0" smtClean="0"/>
              <a:t>Only 10% of SMEs tender; 70% are not even registered</a:t>
            </a:r>
          </a:p>
          <a:p>
            <a:r>
              <a:rPr lang="en-IE" sz="2800" dirty="0" smtClean="0"/>
              <a:t>Only 55% of award notices above EU threshold published</a:t>
            </a:r>
          </a:p>
          <a:p>
            <a:r>
              <a:rPr lang="en-IE" sz="2800" dirty="0" smtClean="0"/>
              <a:t>Fewer than 2% of Irish companies win tenders abroad</a:t>
            </a:r>
          </a:p>
          <a:p>
            <a:endParaRPr lang="en-IE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IE" b="1" dirty="0" smtClean="0"/>
              <a:t>The Market (above EU threshold)</a:t>
            </a:r>
            <a:endParaRPr lang="en-IE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2204862"/>
          <a:ext cx="8075241" cy="3103444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653654"/>
                <a:gridCol w="1156890"/>
                <a:gridCol w="1080120"/>
                <a:gridCol w="792088"/>
                <a:gridCol w="1080120"/>
                <a:gridCol w="966381"/>
                <a:gridCol w="1001809"/>
                <a:gridCol w="1344179"/>
              </a:tblGrid>
              <a:tr h="547261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Irish Contracts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Non-Irish Contracts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Irish Share</a:t>
                      </a:r>
                    </a:p>
                    <a:p>
                      <a:r>
                        <a:rPr lang="en-IE" dirty="0" smtClean="0"/>
                        <a:t>(no.)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Value of Contracts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Irish Share (value)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TED </a:t>
                      </a:r>
                    </a:p>
                    <a:p>
                      <a:r>
                        <a:rPr lang="en-IE" dirty="0" smtClean="0"/>
                        <a:t>Notices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Cross-Border Awards</a:t>
                      </a:r>
                      <a:endParaRPr lang="en-IE" dirty="0"/>
                    </a:p>
                  </a:txBody>
                  <a:tcPr/>
                </a:tc>
              </a:tr>
              <a:tr h="547261">
                <a:tc>
                  <a:txBody>
                    <a:bodyPr/>
                    <a:lstStyle/>
                    <a:p>
                      <a:r>
                        <a:rPr lang="en-IE" dirty="0" smtClean="0"/>
                        <a:t>2008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943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296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68.6%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€3.27bn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84.8%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1,572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1.8%</a:t>
                      </a:r>
                      <a:endParaRPr lang="en-IE" dirty="0"/>
                    </a:p>
                  </a:txBody>
                  <a:tcPr/>
                </a:tc>
              </a:tr>
              <a:tr h="547261">
                <a:tc>
                  <a:txBody>
                    <a:bodyPr/>
                    <a:lstStyle/>
                    <a:p>
                      <a:r>
                        <a:rPr lang="en-IE" dirty="0" smtClean="0"/>
                        <a:t>2009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771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172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77.7%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€2.38bn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68.4%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1,292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1.4%</a:t>
                      </a:r>
                      <a:endParaRPr lang="en-IE" dirty="0"/>
                    </a:p>
                  </a:txBody>
                  <a:tcPr/>
                </a:tc>
              </a:tr>
              <a:tr h="547261">
                <a:tc>
                  <a:txBody>
                    <a:bodyPr/>
                    <a:lstStyle/>
                    <a:p>
                      <a:r>
                        <a:rPr lang="en-IE" dirty="0" smtClean="0"/>
                        <a:t>2010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660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115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82.6%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€2.75bn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89.4%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1,296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</a:tr>
              <a:tr h="547261">
                <a:tc>
                  <a:txBody>
                    <a:bodyPr/>
                    <a:lstStyle/>
                    <a:p>
                      <a:r>
                        <a:rPr lang="en-IE" dirty="0" smtClean="0"/>
                        <a:t>2011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747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123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83.3%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€2.04bn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88.2%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1,356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IE" b="1" dirty="0" smtClean="0"/>
              <a:t>What are the Issues?</a:t>
            </a:r>
            <a:endParaRPr lang="en-IE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IE" dirty="0" smtClean="0"/>
              <a:t>Some rules not being applied</a:t>
            </a:r>
          </a:p>
          <a:p>
            <a:r>
              <a:rPr lang="en-IE" dirty="0" smtClean="0"/>
              <a:t>Templates not used systematically</a:t>
            </a:r>
          </a:p>
          <a:p>
            <a:r>
              <a:rPr lang="en-IE" dirty="0" smtClean="0"/>
              <a:t>Inadequate debriefings</a:t>
            </a:r>
          </a:p>
          <a:p>
            <a:r>
              <a:rPr lang="en-IE" dirty="0" smtClean="0"/>
              <a:t>Poorly defined specifications</a:t>
            </a:r>
          </a:p>
          <a:p>
            <a:r>
              <a:rPr lang="en-IE" dirty="0" smtClean="0"/>
              <a:t>Frameworks</a:t>
            </a:r>
          </a:p>
          <a:p>
            <a:r>
              <a:rPr lang="en-IE" dirty="0" smtClean="0"/>
              <a:t>Access to buyers</a:t>
            </a:r>
          </a:p>
          <a:p>
            <a:r>
              <a:rPr lang="en-IE" dirty="0" smtClean="0"/>
              <a:t>Need to encourage consortium bids</a:t>
            </a:r>
          </a:p>
          <a:p>
            <a:r>
              <a:rPr lang="en-IE" dirty="0" smtClean="0"/>
              <a:t>Cost of litigation/lack of appeals process</a:t>
            </a:r>
          </a:p>
          <a:p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  <a:p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b="1" dirty="0" smtClean="0"/>
              <a:t>Some Rules not Being Applied</a:t>
            </a:r>
            <a:endParaRPr lang="en-IE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IE" dirty="0" smtClean="0"/>
              <a:t>Circular 10/10 examples: required turnover should not be more than 150% of the value of the contract</a:t>
            </a:r>
          </a:p>
          <a:p>
            <a:r>
              <a:rPr lang="en-IE" dirty="0" smtClean="0"/>
              <a:t>Negotiated procedure used in inappropriate circumstances</a:t>
            </a:r>
          </a:p>
          <a:p>
            <a:r>
              <a:rPr lang="en-IE" dirty="0" smtClean="0"/>
              <a:t>Restricted procedure should be preferred option in vast majority of cases</a:t>
            </a:r>
          </a:p>
          <a:p>
            <a:r>
              <a:rPr lang="en-IE" dirty="0" smtClean="0"/>
              <a:t>Buyers often cite non-binding ‘guidelines’</a:t>
            </a:r>
          </a:p>
          <a:p>
            <a:r>
              <a:rPr lang="en-IE" dirty="0" smtClean="0"/>
              <a:t>Inappropriate use of frameworks e.g. where a single supplier appointed</a:t>
            </a:r>
          </a:p>
          <a:p>
            <a:r>
              <a:rPr lang="en-IE" dirty="0" smtClean="0"/>
              <a:t>But 63</a:t>
            </a:r>
            <a:r>
              <a:rPr lang="en-IE" dirty="0"/>
              <a:t>% </a:t>
            </a:r>
            <a:r>
              <a:rPr lang="en-IE" dirty="0" smtClean="0"/>
              <a:t>of SMEs admit they do </a:t>
            </a:r>
            <a:r>
              <a:rPr lang="en-IE" dirty="0"/>
              <a:t>not understand the basic rules</a:t>
            </a:r>
          </a:p>
          <a:p>
            <a:endParaRPr lang="en-IE" dirty="0" smtClean="0"/>
          </a:p>
          <a:p>
            <a:endParaRPr lang="en-IE" dirty="0" smtClean="0"/>
          </a:p>
          <a:p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IE" b="1" dirty="0" smtClean="0"/>
              <a:t>Templates not Used Systematically</a:t>
            </a:r>
            <a:endParaRPr lang="en-IE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IE" dirty="0" smtClean="0"/>
              <a:t>SMEs welcome the deployment of templates</a:t>
            </a:r>
          </a:p>
          <a:p>
            <a:r>
              <a:rPr lang="en-IE" dirty="0" smtClean="0"/>
              <a:t>However, used as an exception and not as a rule: only 50% of buyers using them (2012)</a:t>
            </a:r>
          </a:p>
          <a:p>
            <a:r>
              <a:rPr lang="en-IE" dirty="0"/>
              <a:t>C</a:t>
            </a:r>
            <a:r>
              <a:rPr lang="en-IE" dirty="0" smtClean="0"/>
              <a:t>onsistency of approach will result in better bids</a:t>
            </a:r>
          </a:p>
          <a:p>
            <a:r>
              <a:rPr lang="en-IE" dirty="0"/>
              <a:t>Include Government’s prompt payment terms in template </a:t>
            </a:r>
            <a:r>
              <a:rPr lang="en-IE" dirty="0" smtClean="0"/>
              <a:t>contracts</a:t>
            </a:r>
          </a:p>
          <a:p>
            <a:r>
              <a:rPr lang="en-IE" dirty="0" smtClean="0"/>
              <a:t>Stakeholders should be consulted about operation and revision of templates</a:t>
            </a:r>
          </a:p>
          <a:p>
            <a:r>
              <a:rPr lang="en-IE" dirty="0" smtClean="0"/>
              <a:t>Key role for OGP to ensure templates used where this is appropriate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/>
          </a:bodyPr>
          <a:lstStyle/>
          <a:p>
            <a:r>
              <a:rPr lang="en-IE" b="1" dirty="0" smtClean="0"/>
              <a:t>Debriefings</a:t>
            </a:r>
            <a:endParaRPr lang="en-IE" sz="31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464496"/>
          </a:xfrm>
        </p:spPr>
        <p:txBody>
          <a:bodyPr>
            <a:normAutofit fontScale="92500" lnSpcReduction="20000"/>
          </a:bodyPr>
          <a:lstStyle/>
          <a:p>
            <a:r>
              <a:rPr lang="en-IE" dirty="0"/>
              <a:t>Only 7% of suppliers get the feedback they </a:t>
            </a:r>
            <a:r>
              <a:rPr lang="en-IE" dirty="0" smtClean="0"/>
              <a:t>request</a:t>
            </a:r>
          </a:p>
          <a:p>
            <a:r>
              <a:rPr lang="en-IE" dirty="0" smtClean="0"/>
              <a:t>90</a:t>
            </a:r>
            <a:r>
              <a:rPr lang="en-IE" dirty="0"/>
              <a:t>% of those who get a debrief says it is of </a:t>
            </a:r>
            <a:r>
              <a:rPr lang="en-IE" b="1" dirty="0"/>
              <a:t>considerable</a:t>
            </a:r>
            <a:r>
              <a:rPr lang="en-IE" dirty="0"/>
              <a:t> </a:t>
            </a:r>
            <a:r>
              <a:rPr lang="en-IE" dirty="0" smtClean="0"/>
              <a:t>benefit</a:t>
            </a:r>
          </a:p>
          <a:p>
            <a:r>
              <a:rPr lang="en-IE" dirty="0" smtClean="0"/>
              <a:t>The ‘Dear John’ letter issues far too often</a:t>
            </a:r>
          </a:p>
          <a:p>
            <a:r>
              <a:rPr lang="en-IE" dirty="0" smtClean="0"/>
              <a:t>Buyers are hiding behind non-statutory nature of guidelines</a:t>
            </a:r>
          </a:p>
          <a:p>
            <a:r>
              <a:rPr lang="en-IE" dirty="0" smtClean="0"/>
              <a:t>Many examples of best practice: Revenue, SEAI and Garda </a:t>
            </a:r>
            <a:r>
              <a:rPr lang="en-IE" dirty="0" err="1" smtClean="0"/>
              <a:t>Siochána</a:t>
            </a:r>
            <a:endParaRPr lang="en-IE" dirty="0" smtClean="0"/>
          </a:p>
          <a:p>
            <a:r>
              <a:rPr lang="en-IE" dirty="0" smtClean="0"/>
              <a:t>Specific guidelines on debriefings would help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b="1" dirty="0" smtClean="0"/>
              <a:t>Poorly Defined Specifications</a:t>
            </a:r>
            <a:endParaRPr lang="en-IE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IE" dirty="0" smtClean="0"/>
              <a:t>Smart market soundings and/or information days for complex procurements helps both sides</a:t>
            </a:r>
          </a:p>
          <a:p>
            <a:r>
              <a:rPr lang="en-IE" dirty="0" smtClean="0"/>
              <a:t>Use standards e.g. FETAC</a:t>
            </a:r>
          </a:p>
          <a:p>
            <a:r>
              <a:rPr lang="en-IE" dirty="0" smtClean="0"/>
              <a:t>Do not rush publication of RFTs where doubts remain about outputs of required training for example</a:t>
            </a:r>
          </a:p>
          <a:p>
            <a:r>
              <a:rPr lang="en-IE" dirty="0" smtClean="0"/>
              <a:t>Clarify in RFT if budget approved</a:t>
            </a:r>
          </a:p>
          <a:p>
            <a:r>
              <a:rPr lang="en-IE" dirty="0" smtClean="0"/>
              <a:t>Above all else, critical that award criteria are clear and weightings proportionate and transparent i.e. There are no hidden sub-categories</a:t>
            </a:r>
          </a:p>
          <a:p>
            <a:r>
              <a:rPr lang="en-IE" dirty="0" smtClean="0"/>
              <a:t>Example: HSE </a:t>
            </a:r>
            <a:r>
              <a:rPr lang="en-IE" dirty="0"/>
              <a:t>RFT for supply of enhanced home care resulted in 260+ questions </a:t>
            </a:r>
            <a:r>
              <a:rPr lang="en-IE" dirty="0" smtClean="0"/>
              <a:t>and recasting of the requirements – engagement helped both buyer and suppliers</a:t>
            </a:r>
            <a:endParaRPr lang="en-IE" dirty="0"/>
          </a:p>
          <a:p>
            <a:endParaRPr lang="en-IE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</TotalTime>
  <Words>1014</Words>
  <Application>Microsoft Office PowerPoint</Application>
  <PresentationFormat>On-screen Show (4:3)</PresentationFormat>
  <Paragraphs>167</Paragraphs>
  <Slides>17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PowerPoint Presentation</vt:lpstr>
      <vt:lpstr>Procurement Reform</vt:lpstr>
      <vt:lpstr>Some Metrics (Tender Scout)</vt:lpstr>
      <vt:lpstr>The Market (above EU threshold)</vt:lpstr>
      <vt:lpstr>What are the Issues?</vt:lpstr>
      <vt:lpstr>Some Rules not Being Applied</vt:lpstr>
      <vt:lpstr>Templates not Used Systematically</vt:lpstr>
      <vt:lpstr>Debriefings</vt:lpstr>
      <vt:lpstr>Poorly Defined Specifications</vt:lpstr>
      <vt:lpstr>Frameworks</vt:lpstr>
      <vt:lpstr>Access to Buyers</vt:lpstr>
      <vt:lpstr>Consortium Bids</vt:lpstr>
      <vt:lpstr>Litigation and Appeals</vt:lpstr>
      <vt:lpstr>What Also Needs to be Done (1)</vt:lpstr>
      <vt:lpstr>What Needs to be Done (2)</vt:lpstr>
      <vt:lpstr>Win-Win</vt:lpstr>
      <vt:lpstr>Contact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peter</dc:creator>
  <cp:lastModifiedBy>Margaret Falsey</cp:lastModifiedBy>
  <cp:revision>26</cp:revision>
  <dcterms:created xsi:type="dcterms:W3CDTF">2011-11-19T13:18:30Z</dcterms:created>
  <dcterms:modified xsi:type="dcterms:W3CDTF">2014-04-02T09:24:37Z</dcterms:modified>
</cp:coreProperties>
</file>